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44" r:id="rId2"/>
    <p:sldId id="268" r:id="rId3"/>
    <p:sldId id="275" r:id="rId4"/>
    <p:sldId id="359" r:id="rId5"/>
    <p:sldId id="948" r:id="rId6"/>
    <p:sldId id="950" r:id="rId7"/>
    <p:sldId id="951" r:id="rId8"/>
    <p:sldId id="952" r:id="rId9"/>
    <p:sldId id="337" r:id="rId10"/>
    <p:sldId id="360" r:id="rId11"/>
    <p:sldId id="935" r:id="rId12"/>
    <p:sldId id="346" r:id="rId13"/>
    <p:sldId id="345" r:id="rId14"/>
    <p:sldId id="992" r:id="rId15"/>
    <p:sldId id="993" r:id="rId16"/>
    <p:sldId id="994" r:id="rId17"/>
    <p:sldId id="996" r:id="rId18"/>
    <p:sldId id="936" r:id="rId19"/>
    <p:sldId id="937" r:id="rId20"/>
    <p:sldId id="296" r:id="rId21"/>
    <p:sldId id="797" r:id="rId22"/>
    <p:sldId id="799" r:id="rId23"/>
    <p:sldId id="997" r:id="rId24"/>
    <p:sldId id="998" r:id="rId25"/>
    <p:sldId id="734" r:id="rId26"/>
    <p:sldId id="770" r:id="rId27"/>
    <p:sldId id="939" r:id="rId28"/>
    <p:sldId id="940" r:id="rId29"/>
    <p:sldId id="944" r:id="rId30"/>
    <p:sldId id="369" r:id="rId31"/>
    <p:sldId id="373" r:id="rId32"/>
    <p:sldId id="374" r:id="rId33"/>
    <p:sldId id="990" r:id="rId34"/>
    <p:sldId id="980" r:id="rId35"/>
    <p:sldId id="846" r:id="rId36"/>
    <p:sldId id="982" r:id="rId37"/>
    <p:sldId id="847" r:id="rId38"/>
    <p:sldId id="985" r:id="rId39"/>
    <p:sldId id="978" r:id="rId40"/>
    <p:sldId id="771" r:id="rId41"/>
    <p:sldId id="808" r:id="rId42"/>
    <p:sldId id="775" r:id="rId43"/>
    <p:sldId id="776" r:id="rId44"/>
    <p:sldId id="986" r:id="rId45"/>
    <p:sldId id="987" r:id="rId46"/>
    <p:sldId id="988" r:id="rId47"/>
    <p:sldId id="777" r:id="rId48"/>
    <p:sldId id="778" r:id="rId49"/>
    <p:sldId id="779" r:id="rId50"/>
    <p:sldId id="780" r:id="rId51"/>
    <p:sldId id="989" r:id="rId52"/>
    <p:sldId id="37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03" autoAdjust="0"/>
  </p:normalViewPr>
  <p:slideViewPr>
    <p:cSldViewPr snapToGrid="0">
      <p:cViewPr varScale="1">
        <p:scale>
          <a:sx n="84" d="100"/>
          <a:sy n="84" d="100"/>
        </p:scale>
        <p:origin x="61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8279-0F3F-461F-BBB1-EAA84A8B59F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08A42-C1D6-45F4-B4C4-B81C39D9D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B7E4-8D79-4EDC-AB34-483E68653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2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2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gridworld.py -k 40 -w 200 -s 2.0 -a q –v [-p]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08A42-C1D6-45F4-B4C4-B81C39D9D8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1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431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63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Markov_decision_process&amp;oldid=85593498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Markov_decision_process&amp;oldid=85593498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hyperlink" Target="http://ai.berkeley.edu/ho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rvard-ml-courses.github.io/cs181-web-2017/" TargetMode="External"/><Relationship Id="rId4" Type="http://schemas.openxmlformats.org/officeDocument/2006/relationships/hyperlink" Target="https://github.com/wihl/cs181-spring201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3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5" Type="http://schemas.openxmlformats.org/officeDocument/2006/relationships/tags" Target="../tags/tag15.xml"/><Relationship Id="rId10" Type="http://schemas.openxmlformats.org/officeDocument/2006/relationships/image" Target="../media/image48.png"/><Relationship Id="rId4" Type="http://schemas.openxmlformats.org/officeDocument/2006/relationships/tags" Target="../tags/tag14.xml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tags" Target="../tags/tag18.xml"/><Relationship Id="rId21" Type="http://schemas.openxmlformats.org/officeDocument/2006/relationships/image" Target="../media/image57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2" Type="http://schemas.openxmlformats.org/officeDocument/2006/relationships/tags" Target="../tags/tag17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3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9.png"/><Relationship Id="rId28" Type="http://schemas.openxmlformats.org/officeDocument/2006/relationships/image" Target="../media/image33.png"/><Relationship Id="rId10" Type="http://schemas.openxmlformats.org/officeDocument/2006/relationships/tags" Target="../tags/tag25.xml"/><Relationship Id="rId19" Type="http://schemas.openxmlformats.org/officeDocument/2006/relationships/image" Target="../media/image55.png"/><Relationship Id="rId31" Type="http://schemas.openxmlformats.org/officeDocument/2006/relationships/image" Target="../media/image36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pWv7GOvuf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61736"/>
            <a:ext cx="6871620" cy="367347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Q-Learning (Again!)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11/28/2018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76" y="293192"/>
            <a:ext cx="8205072" cy="8036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Learning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54621" y="1568470"/>
            <a:ext cx="7613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Learning is performed </a:t>
            </a:r>
            <a:r>
              <a:rPr lang="en-US" sz="2800" b="1" dirty="0"/>
              <a:t>online, </a:t>
            </a:r>
            <a:r>
              <a:rPr lang="en-US" sz="2800" dirty="0"/>
              <a:t>learn as we interact with the world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contrast with supervised learning, there are no training or test sets. The reward is accumulated over interactions with the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8C51A-7F99-40A4-9832-18837DBF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0" y="1711092"/>
            <a:ext cx="2847558" cy="2828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A6B1E-C68C-4E4F-B6F5-40A55C6E9054}"/>
              </a:ext>
            </a:extLst>
          </p:cNvPr>
          <p:cNvSpPr txBox="1"/>
          <p:nvPr/>
        </p:nvSpPr>
        <p:spPr>
          <a:xfrm>
            <a:off x="554621" y="4918595"/>
            <a:ext cx="11460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 is not fixed,  more information is acquired as you 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training distribution can be influenced by action decisions.</a:t>
            </a:r>
          </a:p>
        </p:txBody>
      </p:sp>
    </p:spTree>
    <p:extLst>
      <p:ext uri="{BB962C8B-B14F-4D97-AF65-F5344CB8AC3E}">
        <p14:creationId xmlns:p14="http://schemas.microsoft.com/office/powerpoint/2010/main" val="90902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59" y="1227220"/>
            <a:ext cx="970623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1" dirty="0"/>
              <a:t>Model-based</a:t>
            </a:r>
            <a:r>
              <a:rPr lang="en-US" sz="4800" dirty="0"/>
              <a:t> VS. </a:t>
            </a:r>
            <a:r>
              <a:rPr lang="en-US" sz="4800" b="1" i="1" dirty="0"/>
              <a:t>Model-Free</a:t>
            </a:r>
            <a:r>
              <a:rPr lang="en-US" sz="4800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39020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790" y="261928"/>
                <a:ext cx="9086265" cy="850902"/>
              </a:xfr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algn="ctr"/>
                <a:r>
                  <a:rPr lang="en-US" sz="4200" dirty="0"/>
                  <a:t>RL Model </a:t>
                </a:r>
                <a14:m>
                  <m:oMath xmlns:m="http://schemas.openxmlformats.org/officeDocument/2006/math">
                    <m:r>
                      <a:rPr lang="en-US" sz="4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4200" dirty="0"/>
                  <a:t> (PO)MDP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790" y="261928"/>
                <a:ext cx="9086265" cy="850902"/>
              </a:xfrm>
              <a:blipFill>
                <a:blip r:embed="rId2"/>
                <a:stretch>
                  <a:fillRect t="-714" b="-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513153" y="1345478"/>
            <a:ext cx="91656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“Reinforcement learning model” usually implies a </a:t>
            </a:r>
            <a:r>
              <a:rPr lang="en-US" sz="2800" b="1" i="1" dirty="0"/>
              <a:t>Markov Decision Process</a:t>
            </a:r>
            <a:r>
              <a:rPr lang="en-US" sz="2800" i="1" dirty="0"/>
              <a:t> </a:t>
            </a:r>
            <a:r>
              <a:rPr lang="en-US" sz="2800" dirty="0"/>
              <a:t>(</a:t>
            </a:r>
            <a:r>
              <a:rPr lang="en-US" sz="2800" b="1" dirty="0"/>
              <a:t>MDP</a:t>
            </a:r>
            <a:r>
              <a:rPr lang="en-US" sz="2800" dirty="0"/>
              <a:t>) or a </a:t>
            </a:r>
            <a:r>
              <a:rPr lang="en-US" sz="2800" b="1" i="1" dirty="0"/>
              <a:t>Partially-Observable MDP</a:t>
            </a:r>
            <a:r>
              <a:rPr lang="en-US" sz="2800" b="1" dirty="0"/>
              <a:t> </a:t>
            </a:r>
            <a:r>
              <a:rPr lang="en-US" sz="2800" dirty="0"/>
              <a:t>(</a:t>
            </a:r>
            <a:r>
              <a:rPr lang="en-US" sz="2800" b="1" dirty="0"/>
              <a:t>POMDP</a:t>
            </a:r>
            <a:r>
              <a:rPr lang="en-US" sz="28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Markov Decision Process provides a mathematical framework for reinforcement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MDP is used to model decision making in situations where outcomes are partly random and partly under the control of a decision maker.</a:t>
            </a:r>
          </a:p>
        </p:txBody>
      </p:sp>
    </p:spTree>
    <p:extLst>
      <p:ext uri="{BB962C8B-B14F-4D97-AF65-F5344CB8AC3E}">
        <p14:creationId xmlns:p14="http://schemas.microsoft.com/office/powerpoint/2010/main" val="124169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309281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/>
              <p:nvPr/>
            </p:nvSpPr>
            <p:spPr>
              <a:xfrm>
                <a:off x="678448" y="1390857"/>
                <a:ext cx="4819104" cy="453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States: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Reward Function: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Transition model: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	T(s,a,s’)=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28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Discount factor: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1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A46BC-2E77-4BAC-93B1-53A9C948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8" y="1390857"/>
                <a:ext cx="4819104" cy="4534575"/>
              </a:xfrm>
              <a:prstGeom prst="rect">
                <a:avLst/>
              </a:prstGeom>
              <a:blipFill>
                <a:blip r:embed="rId2"/>
                <a:stretch>
                  <a:fillRect l="-227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2B6919-C498-4F22-A2F4-09BE640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22" y="1644970"/>
            <a:ext cx="5159025" cy="30792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7E558-70D6-4F99-B470-EDAFC08455A4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4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78396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153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Markov decision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212683" y="1458691"/>
            <a:ext cx="97666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initial analysis of MDPs assumes </a:t>
            </a:r>
            <a:r>
              <a:rPr lang="en-US" sz="3200" b="1" dirty="0"/>
              <a:t>complete knowledge </a:t>
            </a:r>
            <a:r>
              <a:rPr lang="en-US" sz="3200" dirty="0"/>
              <a:t>of states, actions, rewards, transitions, and discounts.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When MDPs are applied to reinforcement learning, it is assumed that the </a:t>
            </a:r>
            <a:r>
              <a:rPr lang="en-US" sz="3200" b="1" i="1" dirty="0"/>
              <a:t>transition model </a:t>
            </a:r>
            <a:r>
              <a:rPr lang="en-US" sz="3200" dirty="0"/>
              <a:t>and the </a:t>
            </a:r>
            <a:r>
              <a:rPr lang="en-US" sz="3200" b="1" i="1" dirty="0"/>
              <a:t>rewards model </a:t>
            </a:r>
            <a:r>
              <a:rPr lang="en-US" sz="3200" dirty="0"/>
              <a:t>are </a:t>
            </a:r>
            <a:r>
              <a:rPr lang="en-US" sz="3200" u="sng" dirty="0"/>
              <a:t>unknown.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01E1C-35DD-4E70-A53E-5E5D415A1B3C}"/>
              </a:ext>
            </a:extLst>
          </p:cNvPr>
          <p:cNvSpPr/>
          <p:nvPr/>
        </p:nvSpPr>
        <p:spPr>
          <a:xfrm>
            <a:off x="2785675" y="6410219"/>
            <a:ext cx="9165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>
                <a:hlinkClick r:id="rId2"/>
              </a:rPr>
              <a:t>https://en.wikipedia.org/w/index.php?title=Markov_decision_process&amp;oldid=855934986</a:t>
            </a:r>
            <a:r>
              <a:rPr lang="en-US" sz="1200" dirty="0"/>
              <a:t>&gt; [accessed 11 September 2018] </a:t>
            </a:r>
          </a:p>
        </p:txBody>
      </p:sp>
    </p:spTree>
    <p:extLst>
      <p:ext uri="{BB962C8B-B14F-4D97-AF65-F5344CB8AC3E}">
        <p14:creationId xmlns:p14="http://schemas.microsoft.com/office/powerpoint/2010/main" val="355238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90" y="261153"/>
            <a:ext cx="9086265" cy="850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Model-Based vs. Model-Free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CC680-90E6-4C10-A1D3-3A5FE0139F5B}"/>
              </a:ext>
            </a:extLst>
          </p:cNvPr>
          <p:cNvSpPr txBox="1"/>
          <p:nvPr/>
        </p:nvSpPr>
        <p:spPr>
          <a:xfrm>
            <a:off x="1246790" y="1242123"/>
            <a:ext cx="97666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u="sng" dirty="0"/>
              <a:t>Model-Based RL</a:t>
            </a:r>
          </a:p>
          <a:p>
            <a:pPr lvl="1"/>
            <a:r>
              <a:rPr lang="en-US" sz="2400" dirty="0"/>
              <a:t>  -	Agent learns the transition and reward models for 	the environment </a:t>
            </a:r>
            <a:r>
              <a:rPr lang="en-US" sz="2400" dirty="0" err="1"/>
              <a:t>a’la</a:t>
            </a:r>
            <a:r>
              <a:rPr lang="en-US" sz="2400" dirty="0"/>
              <a:t> MDP.</a:t>
            </a:r>
          </a:p>
          <a:p>
            <a:pPr lvl="1"/>
            <a:r>
              <a:rPr lang="en-US" sz="2400" dirty="0"/>
              <a:t>  -  Agent can predict:</a:t>
            </a:r>
          </a:p>
          <a:p>
            <a:pPr lvl="1"/>
            <a:r>
              <a:rPr lang="en-US" sz="2400" b="1" dirty="0"/>
              <a:t>	* </a:t>
            </a:r>
            <a:r>
              <a:rPr lang="en-US" sz="2400" dirty="0"/>
              <a:t>how likely it is that it will transition from  one state to 		   another given the action it takes.</a:t>
            </a:r>
          </a:p>
          <a:p>
            <a:pPr lvl="1"/>
            <a:r>
              <a:rPr lang="en-US" sz="2400" dirty="0"/>
              <a:t>  	* the likely reward it will get for taking an action</a:t>
            </a:r>
          </a:p>
          <a:p>
            <a:pPr lvl="1"/>
            <a:r>
              <a:rPr lang="en-US" sz="2400" dirty="0"/>
              <a:t>	   in a given state.</a:t>
            </a:r>
          </a:p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u="sng" dirty="0"/>
              <a:t>Model-Free RL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white"/>
                </a:solidFill>
              </a:rPr>
              <a:t>Agent directly learns a policy that optimizes its reward.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prstClr val="white"/>
                </a:solidFill>
              </a:rPr>
              <a:t>Agent CANNOT make predictions about transitions.</a:t>
            </a:r>
          </a:p>
        </p:txBody>
      </p:sp>
    </p:spTree>
    <p:extLst>
      <p:ext uri="{BB962C8B-B14F-4D97-AF65-F5344CB8AC3E}">
        <p14:creationId xmlns:p14="http://schemas.microsoft.com/office/powerpoint/2010/main" val="86659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5" y="386769"/>
            <a:ext cx="8758990" cy="7562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Model-Based RL pros and Cons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1124953" y="1600255"/>
            <a:ext cx="94989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Makes maximal use of experience.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Solves model optimally, given enough experience.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Requires computationally expensive solution procedure.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Requires the model to be small enough to solve</a:t>
            </a:r>
          </a:p>
        </p:txBody>
      </p:sp>
    </p:spTree>
    <p:extLst>
      <p:ext uri="{BB962C8B-B14F-4D97-AF65-F5344CB8AC3E}">
        <p14:creationId xmlns:p14="http://schemas.microsoft.com/office/powerpoint/2010/main" val="168153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5" y="386769"/>
            <a:ext cx="8758990" cy="7562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Model-Free RL pros and Cons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6B2FA-E8CF-4E1C-BD43-0F102ACFF143}"/>
              </a:ext>
            </a:extLst>
          </p:cNvPr>
          <p:cNvSpPr/>
          <p:nvPr/>
        </p:nvSpPr>
        <p:spPr>
          <a:xfrm>
            <a:off x="1099886" y="1479939"/>
            <a:ext cx="99922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Pros: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Solution procedure is relatively more efficient.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Can handle much larger models.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prstClr val="white"/>
              </a:solidFill>
            </a:endParaRP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prstClr val="white"/>
                </a:solidFill>
              </a:rPr>
              <a:t>Cons: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Learns more slowly. Does not learn as much model-based RL in a single training episode. (“Leaves information on the table”).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</a:rPr>
              <a:t>Unable to make predictions about transitions in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38392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99" y="720968"/>
            <a:ext cx="8605494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Model-free reinforcement learning: Q-Learning</a:t>
            </a:r>
          </a:p>
        </p:txBody>
      </p:sp>
    </p:spTree>
    <p:extLst>
      <p:ext uri="{BB962C8B-B14F-4D97-AF65-F5344CB8AC3E}">
        <p14:creationId xmlns:p14="http://schemas.microsoft.com/office/powerpoint/2010/main" val="209037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560181" y="1263179"/>
                <a:ext cx="1107163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Don’t learn a model, learn the Q function directly.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(But actually, this is a just a different kind of model.)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2800" dirty="0"/>
                  <a:t>Appropriate when model is too large to store, solve or learn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8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Model-based/Value Iteration transition 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Model-based/Value Iteration 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Model-free / Q-Learning: size of Q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1" y="1263179"/>
                <a:ext cx="11071637" cy="4832092"/>
              </a:xfrm>
              <a:prstGeom prst="rect">
                <a:avLst/>
              </a:prstGeom>
              <a:blipFill>
                <a:blip r:embed="rId2"/>
                <a:stretch>
                  <a:fillRect l="-991" t="-1261" b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49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1909-E818-489F-B639-1EF2D0D8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2959940" cy="919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EE63-2017-4E3A-AA98-E9A34B4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224" y="325468"/>
            <a:ext cx="7693629" cy="5823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University of California, Berkeley CS188:</a:t>
            </a:r>
          </a:p>
          <a:p>
            <a:r>
              <a:rPr lang="en-US" b="1" i="1" dirty="0"/>
              <a:t>CS188 – Introduction to Artificial Intelligence</a:t>
            </a:r>
            <a:r>
              <a:rPr lang="en-US" b="1" dirty="0"/>
              <a:t>, Profs. Dan Klein, Pieter Abbeel, et al.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http://ai.berkeley.edu/home.html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David Silver, DeepMind:</a:t>
            </a:r>
          </a:p>
          <a:p>
            <a:r>
              <a:rPr lang="en-US" b="1" dirty="0"/>
              <a:t>Introduction to Reinforcement Learning </a:t>
            </a:r>
            <a:r>
              <a:rPr lang="en-US" b="1" dirty="0">
                <a:hlinkClick r:id="rId3"/>
              </a:rPr>
              <a:t>http://www0.cs.ucl.ac.uk/staff/d.silver/web/Teaching.html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CS181 course at Harvard University: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Sarah Finney, Spring 2009</a:t>
            </a:r>
          </a:p>
          <a:p>
            <a:r>
              <a:rPr lang="en-US" b="1" i="1" dirty="0"/>
              <a:t>CS181 Intelligent Machines: Perception, Learning and Uncertainty</a:t>
            </a:r>
            <a:r>
              <a:rPr lang="en-US" b="1" dirty="0"/>
              <a:t>, Prof. David C Brooks, Spring 2011</a:t>
            </a: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Ryan P. Adams, Spring 2014. 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https://github.com/wihl/cs181-spring2014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i="1" dirty="0"/>
              <a:t>CS181 – Machine Learning</a:t>
            </a:r>
            <a:r>
              <a:rPr lang="en-US" b="1" dirty="0"/>
              <a:t>, Prof. David Parkes, Spring 2017. </a:t>
            </a:r>
            <a:r>
              <a:rPr lang="en-US" b="1" dirty="0">
                <a:solidFill>
                  <a:schemeClr val="tx1"/>
                </a:solidFill>
                <a:hlinkClick r:id="rId5"/>
              </a:rPr>
              <a:t>https://harvard-ml-courses.github.io/cs181-web-2017/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819E5-D210-43D4-A829-3CCF4BF91B60}"/>
              </a:ext>
            </a:extLst>
          </p:cNvPr>
          <p:cNvSpPr/>
          <p:nvPr/>
        </p:nvSpPr>
        <p:spPr>
          <a:xfrm>
            <a:off x="684213" y="1605776"/>
            <a:ext cx="304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The material for this talk is primarily drawn from the slides, notes and lectures of these courses:</a:t>
            </a:r>
          </a:p>
        </p:txBody>
      </p:sp>
    </p:spTree>
    <p:extLst>
      <p:ext uri="{BB962C8B-B14F-4D97-AF65-F5344CB8AC3E}">
        <p14:creationId xmlns:p14="http://schemas.microsoft.com/office/powerpoint/2010/main" val="249529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92" y="32084"/>
            <a:ext cx="10919011" cy="824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RL is like A game against Nature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75DDA1-3209-4F2F-BA22-799110B233E3}"/>
              </a:ext>
            </a:extLst>
          </p:cNvPr>
          <p:cNvGrpSpPr/>
          <p:nvPr/>
        </p:nvGrpSpPr>
        <p:grpSpPr>
          <a:xfrm>
            <a:off x="1242066" y="4391014"/>
            <a:ext cx="9707861" cy="1938992"/>
            <a:chOff x="1962148" y="4492696"/>
            <a:chExt cx="8770020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53D919-221E-4D00-B650-AD2BE7B29895}"/>
                </a:ext>
              </a:extLst>
            </p:cNvPr>
            <p:cNvSpPr txBox="1"/>
            <p:nvPr/>
          </p:nvSpPr>
          <p:spPr>
            <a:xfrm>
              <a:off x="1962148" y="4492696"/>
              <a:ext cx="877002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Reinforcement learning is like a game-playing algorithm. 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you move are called </a:t>
              </a:r>
              <a:r>
                <a:rPr lang="en-US" sz="2400" b="1" dirty="0"/>
                <a:t>states</a:t>
              </a:r>
              <a:r>
                <a:rPr lang="en-US" sz="2400" dirty="0"/>
                <a:t>: S (    )</a:t>
              </a:r>
            </a:p>
            <a:p>
              <a:pPr marL="514350" indent="-514350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514350" indent="-514350">
                <a:buFont typeface="Arial" panose="020B0604020202020204" pitchFamily="34" charset="0"/>
                <a:buChar char="•"/>
              </a:pPr>
              <a:r>
                <a:rPr lang="en-US" sz="2400" dirty="0"/>
                <a:t>Nodes where nature moves are called </a:t>
              </a:r>
              <a:r>
                <a:rPr lang="en-US" sz="2400" b="1" dirty="0"/>
                <a:t>Q-states</a:t>
              </a:r>
              <a:r>
                <a:rPr lang="en-US" sz="2400" dirty="0"/>
                <a:t>: &lt;S,A&gt;  (      )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0030050-93F8-43C3-92CF-FFA3B4E14912}"/>
                </a:ext>
              </a:extLst>
            </p:cNvPr>
            <p:cNvSpPr/>
            <p:nvPr/>
          </p:nvSpPr>
          <p:spPr>
            <a:xfrm>
              <a:off x="8464203" y="5344415"/>
              <a:ext cx="255494" cy="24295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864FA90-B039-43CC-A51C-E4B10F1C8B07}"/>
                </a:ext>
              </a:extLst>
            </p:cNvPr>
            <p:cNvSpPr/>
            <p:nvPr/>
          </p:nvSpPr>
          <p:spPr>
            <a:xfrm>
              <a:off x="10097696" y="6086441"/>
              <a:ext cx="228600" cy="244722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283A9E-7656-46EF-BF1D-EA6FEE585D5A}"/>
              </a:ext>
            </a:extLst>
          </p:cNvPr>
          <p:cNvSpPr txBox="1"/>
          <p:nvPr/>
        </p:nvSpPr>
        <p:spPr>
          <a:xfrm>
            <a:off x="8598720" y="656729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167EB3-CBAB-4595-A0D2-3FA408AB444E}"/>
              </a:ext>
            </a:extLst>
          </p:cNvPr>
          <p:cNvGrpSpPr/>
          <p:nvPr/>
        </p:nvGrpSpPr>
        <p:grpSpPr>
          <a:xfrm>
            <a:off x="2088670" y="856092"/>
            <a:ext cx="8267700" cy="3262684"/>
            <a:chOff x="1962150" y="892647"/>
            <a:chExt cx="8267700" cy="3262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C984A-D2AD-4CC7-B87E-0EE64804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150" y="977414"/>
              <a:ext cx="8267700" cy="3177917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F04492A5-5AEA-4E12-941E-52F98BFC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2053" y="89264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A42C9BB-9112-4120-B2D0-1D052D009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628" y="2305207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020137C-B3AE-4EE8-BD90-F57E08FDD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0646" y="2300326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C16226-5242-4A90-BF72-4F3DBD132C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275" y="2305207"/>
              <a:ext cx="280616" cy="241063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0A0715-78D5-4330-8106-F818E919C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0089" y="2295971"/>
              <a:ext cx="277838" cy="238676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3E95BD-1FCD-4C00-B307-878B2424B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622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47001E6D-8647-43DC-9FD7-468F31D3E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241" y="1668552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FDFBFD8D-FB2F-4C6B-B36F-DD9C4D265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6676" y="3104806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544D47C-9442-40D2-B627-4CB942D3F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1488" y="3104805"/>
              <a:ext cx="239890" cy="23199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C24AD43-0308-40A3-B17D-84FA6519E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524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009F89BA-0752-4FFE-8EA5-15F682A24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0864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CFF0D2CF-260D-4DA6-B65A-70C905AD4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127" y="309699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E9B41BF0-BC8A-4ACF-8AFF-4C7515A7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2467" y="3096992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440C22DF-8917-4353-9213-70E68C2F0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7730" y="3082804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ADAF97F-B076-480A-9FC5-9626145D1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4070" y="3082803"/>
              <a:ext cx="236550" cy="228769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28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6407" y="1217878"/>
            <a:ext cx="6705600" cy="441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state 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q-state (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229" y="419895"/>
            <a:ext cx="4797541" cy="797983"/>
          </a:xfrm>
        </p:spPr>
        <p:txBody>
          <a:bodyPr/>
          <a:lstStyle/>
          <a:p>
            <a:r>
              <a:rPr lang="en-US" dirty="0"/>
              <a:t>Optimal Quantities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14783-883E-4E5F-825B-915A05FAEE9E}"/>
              </a:ext>
            </a:extLst>
          </p:cNvPr>
          <p:cNvGrpSpPr/>
          <p:nvPr/>
        </p:nvGrpSpPr>
        <p:grpSpPr>
          <a:xfrm>
            <a:off x="7162800" y="1552343"/>
            <a:ext cx="3919112" cy="3071813"/>
            <a:chOff x="7388225" y="2076450"/>
            <a:chExt cx="3919112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583899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(s,a,s’) is a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i="1" dirty="0">
                  <a:solidFill>
                    <a:srgbClr val="C00000"/>
                  </a:solidFill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FF"/>
                  </a:solidFill>
                </a:rPr>
                <a:t>s is a </a:t>
              </a:r>
              <a:r>
                <a:rPr lang="en-US" sz="2000" i="1" dirty="0">
                  <a:solidFill>
                    <a:srgbClr val="0000FF"/>
                  </a:solidFill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</a:rPr>
                <a:t>q-state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CE9B37-BF43-4B2F-BBFB-13D15E1FF5A4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57809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215816" y="751250"/>
                <a:ext cx="7976184" cy="246632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There is one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𝑎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for each state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s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action </a:t>
                </a:r>
                <a:r>
                  <a:rPr lang="en-US" sz="2400" i="1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a.</a:t>
                </a:r>
                <a:endParaRPr lang="en-US" sz="2400" dirty="0">
                  <a:solidFill>
                    <a:schemeClr val="tx1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These are equations, not assignments.  They define a relationship, which when satisfied guarantees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 are optimal for each state and action.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This in turn guarantees that the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is optimal.</a:t>
                </a:r>
                <a:r>
                  <a:rPr lang="en-US" sz="2400" dirty="0">
                    <a:solidFill>
                      <a:srgbClr val="CC0000"/>
                    </a:solidFill>
                    <a:latin typeface="Calibri"/>
                    <a:ea typeface="ＭＳ Ｐゴシック" pitchFamily="34" charset="-128"/>
                    <a:cs typeface="Calibri"/>
                  </a:rPr>
                  <a:t>	</a:t>
                </a:r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  <a:p>
                <a:endParaRPr lang="en-US" sz="2400" dirty="0">
                  <a:latin typeface="Calibri"/>
                  <a:ea typeface="ＭＳ Ｐゴシック" pitchFamily="34" charset="-128"/>
                  <a:cs typeface="Calibri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65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5816" y="751250"/>
                <a:ext cx="7976184" cy="2466321"/>
              </a:xfrm>
              <a:blipFill>
                <a:blip r:embed="rId6"/>
                <a:stretch>
                  <a:fillRect l="-612" t="-17531" b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844038" y="1006578"/>
            <a:ext cx="2656304" cy="13937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Recall The Bellman Equations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A7048-1B83-4933-8F56-68F879DD9886}"/>
              </a:ext>
            </a:extLst>
          </p:cNvPr>
          <p:cNvGrpSpPr/>
          <p:nvPr/>
        </p:nvGrpSpPr>
        <p:grpSpPr>
          <a:xfrm>
            <a:off x="4215816" y="3541994"/>
            <a:ext cx="7305712" cy="2539218"/>
            <a:chOff x="991038" y="1371600"/>
            <a:chExt cx="7305712" cy="2539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713F5-EE0B-47C2-A03B-18796525B5EF}"/>
                </a:ext>
              </a:extLst>
            </p:cNvPr>
            <p:cNvSpPr/>
            <p:nvPr/>
          </p:nvSpPr>
          <p:spPr>
            <a:xfrm>
              <a:off x="991038" y="1371600"/>
              <a:ext cx="7305712" cy="25392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F06E0E-A515-4834-BC7C-61BAEBF77207}"/>
                </a:ext>
              </a:extLst>
            </p:cNvPr>
            <p:cNvGrpSpPr/>
            <p:nvPr/>
          </p:nvGrpSpPr>
          <p:grpSpPr>
            <a:xfrm>
              <a:off x="1118273" y="1604340"/>
              <a:ext cx="6950388" cy="2075105"/>
              <a:chOff x="1295243" y="2971800"/>
              <a:chExt cx="6950388" cy="2075105"/>
            </a:xfrm>
            <a:noFill/>
          </p:grpSpPr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1295247" y="2971800"/>
                <a:ext cx="3076881" cy="405209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6" name="Picture 45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295243" y="4356100"/>
                <a:ext cx="6950388" cy="690805"/>
              </a:xfrm>
              <a:prstGeom prst="rect">
                <a:avLst/>
              </a:prstGeom>
              <a:grp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1301873" y="3614737"/>
                <a:ext cx="5556003" cy="593269"/>
              </a:xfrm>
              <a:prstGeom prst="rect">
                <a:avLst/>
              </a:prstGeom>
              <a:grpFill/>
              <a:ln/>
              <a:effectLst/>
            </p:spPr>
          </p:pic>
        </p:grpSp>
      </p:grp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561572" y="34290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280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</p:spTree>
    <p:extLst>
      <p:ext uri="{BB962C8B-B14F-4D97-AF65-F5344CB8AC3E}">
        <p14:creationId xmlns:p14="http://schemas.microsoft.com/office/powerpoint/2010/main" val="157683977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991670" y="476983"/>
            <a:ext cx="6064257" cy="9143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V* is  rewritten as a recurrence relationship by  substituting equation [2] into equation [1]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794644" y="521638"/>
            <a:ext cx="2656304" cy="13937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Value utility Equation V*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561572" y="2985664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280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084B3-0A11-4B7A-866E-ABAC9D3A1A73}"/>
              </a:ext>
            </a:extLst>
          </p:cNvPr>
          <p:cNvGrpSpPr/>
          <p:nvPr/>
        </p:nvGrpSpPr>
        <p:grpSpPr>
          <a:xfrm>
            <a:off x="4530037" y="1766669"/>
            <a:ext cx="6807280" cy="1623947"/>
            <a:chOff x="4458483" y="4550663"/>
            <a:chExt cx="6807280" cy="1623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72A517-A2CF-4334-B544-1E8A1E391CBD}"/>
                </a:ext>
              </a:extLst>
            </p:cNvPr>
            <p:cNvGrpSpPr/>
            <p:nvPr/>
          </p:nvGrpSpPr>
          <p:grpSpPr>
            <a:xfrm>
              <a:off x="4458483" y="4550663"/>
              <a:ext cx="6807280" cy="1623947"/>
              <a:chOff x="4458483" y="4550663"/>
              <a:chExt cx="6807280" cy="1623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6713F5-EE0B-47C2-A03B-18796525B5EF}"/>
                  </a:ext>
                </a:extLst>
              </p:cNvPr>
              <p:cNvSpPr/>
              <p:nvPr/>
            </p:nvSpPr>
            <p:spPr>
              <a:xfrm>
                <a:off x="4458483" y="4550663"/>
                <a:ext cx="6807280" cy="162394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4615627" y="4735953"/>
                <a:ext cx="3076881" cy="4052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/>
              <a:stretch>
                <a:fillRect/>
              </a:stretch>
            </p:blipFill>
            <p:spPr bwMode="auto">
              <a:xfrm>
                <a:off x="4615627" y="5513022"/>
                <a:ext cx="5556003" cy="593269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B9C18-E2F0-4EB7-B383-9189D473678F}"/>
                </a:ext>
              </a:extLst>
            </p:cNvPr>
            <p:cNvSpPr txBox="1"/>
            <p:nvPr/>
          </p:nvSpPr>
          <p:spPr>
            <a:xfrm>
              <a:off x="10305895" y="461794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[1]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7612E7-5FDE-4F91-870D-4428B83FEED7}"/>
                </a:ext>
              </a:extLst>
            </p:cNvPr>
            <p:cNvSpPr txBox="1"/>
            <p:nvPr/>
          </p:nvSpPr>
          <p:spPr>
            <a:xfrm>
              <a:off x="10328774" y="5429357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[2]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EB9E7D82-002A-4D87-B9E8-172EAF72D05A}"/>
              </a:ext>
            </a:extLst>
          </p:cNvPr>
          <p:cNvSpPr/>
          <p:nvPr/>
        </p:nvSpPr>
        <p:spPr>
          <a:xfrm>
            <a:off x="7781482" y="3544996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FE9C3A-E031-416F-B338-DADA549E9427}"/>
              </a:ext>
            </a:extLst>
          </p:cNvPr>
          <p:cNvGrpSpPr/>
          <p:nvPr/>
        </p:nvGrpSpPr>
        <p:grpSpPr>
          <a:xfrm>
            <a:off x="4840824" y="4693988"/>
            <a:ext cx="6365947" cy="996059"/>
            <a:chOff x="4086276" y="4818397"/>
            <a:chExt cx="7337137" cy="9960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48231C-D567-4243-94E9-3B5D10DBCB62}"/>
                </a:ext>
              </a:extLst>
            </p:cNvPr>
            <p:cNvSpPr/>
            <p:nvPr/>
          </p:nvSpPr>
          <p:spPr>
            <a:xfrm>
              <a:off x="4086276" y="4836049"/>
              <a:ext cx="733713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BAFDD3-BE2F-4410-A2BC-8904ADE61BCA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6550703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BAFDD3-BE2F-4410-A2BC-8904ADE61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6550703" cy="988540"/>
                </a:xfrm>
                <a:prstGeom prst="rect">
                  <a:avLst/>
                </a:prstGeom>
                <a:blipFill>
                  <a:blip r:embed="rId7"/>
                  <a:stretch>
                    <a:fillRect r="-10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044440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FB7C93-2648-4D02-8EC5-DAFE4D96B8C8}"/>
              </a:ext>
            </a:extLst>
          </p:cNvPr>
          <p:cNvGrpSpPr/>
          <p:nvPr/>
        </p:nvGrpSpPr>
        <p:grpSpPr>
          <a:xfrm>
            <a:off x="4043434" y="4773487"/>
            <a:ext cx="7337137" cy="996059"/>
            <a:chOff x="4086276" y="4818397"/>
            <a:chExt cx="7337137" cy="99605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16532C8-2F42-4723-9534-D46F39FEC081}"/>
                </a:ext>
              </a:extLst>
            </p:cNvPr>
            <p:cNvSpPr/>
            <p:nvPr/>
          </p:nvSpPr>
          <p:spPr>
            <a:xfrm>
              <a:off x="4086276" y="4836049"/>
              <a:ext cx="733713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82BE040-2D14-455C-949E-EB113593344C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337137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82BE040-2D14-455C-949E-EB1135933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337137" cy="9885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679875" y="558357"/>
            <a:ext cx="6064257" cy="9143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Q* is  rewritten as a recurrence relationship by  substituting equation [1] into equation [2]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794644" y="521638"/>
            <a:ext cx="2656304" cy="13937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The optimal Value utility Equation Q*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561572" y="2985664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280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77E845-648C-49D3-92A7-972F9BEF83B9}"/>
              </a:ext>
            </a:extLst>
          </p:cNvPr>
          <p:cNvSpPr txBox="1"/>
          <p:nvPr/>
        </p:nvSpPr>
        <p:spPr>
          <a:xfrm>
            <a:off x="8571126" y="6360540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7BCCE-9DBB-415F-BA61-7034F5B4A49F}"/>
              </a:ext>
            </a:extLst>
          </p:cNvPr>
          <p:cNvSpPr txBox="1"/>
          <p:nvPr/>
        </p:nvSpPr>
        <p:spPr>
          <a:xfrm>
            <a:off x="7559892" y="6546470"/>
            <a:ext cx="459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CS181 – Machine Learning, D. Parkes, Harvard Univ, Spring 2017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084B3-0A11-4B7A-866E-ABAC9D3A1A73}"/>
              </a:ext>
            </a:extLst>
          </p:cNvPr>
          <p:cNvGrpSpPr/>
          <p:nvPr/>
        </p:nvGrpSpPr>
        <p:grpSpPr>
          <a:xfrm>
            <a:off x="4308364" y="1851562"/>
            <a:ext cx="6807280" cy="1623947"/>
            <a:chOff x="4458483" y="4550663"/>
            <a:chExt cx="6807280" cy="1623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72A517-A2CF-4334-B544-1E8A1E391CBD}"/>
                </a:ext>
              </a:extLst>
            </p:cNvPr>
            <p:cNvGrpSpPr/>
            <p:nvPr/>
          </p:nvGrpSpPr>
          <p:grpSpPr>
            <a:xfrm>
              <a:off x="4458483" y="4550663"/>
              <a:ext cx="6807280" cy="1623947"/>
              <a:chOff x="4458483" y="4550663"/>
              <a:chExt cx="6807280" cy="1623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6713F5-EE0B-47C2-A03B-18796525B5EF}"/>
                  </a:ext>
                </a:extLst>
              </p:cNvPr>
              <p:cNvSpPr/>
              <p:nvPr/>
            </p:nvSpPr>
            <p:spPr>
              <a:xfrm>
                <a:off x="4458483" y="4550663"/>
                <a:ext cx="6807280" cy="162394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 descr="txp_fi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/>
              <a:stretch>
                <a:fillRect/>
              </a:stretch>
            </p:blipFill>
            <p:spPr bwMode="auto">
              <a:xfrm>
                <a:off x="4615627" y="4735953"/>
                <a:ext cx="3076881" cy="4052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8" name="Picture 47" descr="txp_fi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4615627" y="5513022"/>
                <a:ext cx="5556003" cy="593269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9B9C18-E2F0-4EB7-B383-9189D473678F}"/>
                </a:ext>
              </a:extLst>
            </p:cNvPr>
            <p:cNvSpPr txBox="1"/>
            <p:nvPr/>
          </p:nvSpPr>
          <p:spPr>
            <a:xfrm>
              <a:off x="10305895" y="461794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[1]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7612E7-5FDE-4F91-870D-4428B83FEED7}"/>
                </a:ext>
              </a:extLst>
            </p:cNvPr>
            <p:cNvSpPr txBox="1"/>
            <p:nvPr/>
          </p:nvSpPr>
          <p:spPr>
            <a:xfrm>
              <a:off x="10328774" y="5429357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b="1" dirty="0">
                  <a:solidFill>
                    <a:schemeClr val="bg1"/>
                  </a:solidFill>
                </a:rPr>
                <a:t>[2]</a:t>
              </a:r>
            </a:p>
          </p:txBody>
        </p:sp>
      </p:grpSp>
      <p:sp>
        <p:nvSpPr>
          <p:cNvPr id="8" name="Arrow: Down 7">
            <a:extLst>
              <a:ext uri="{FF2B5EF4-FFF2-40B4-BE49-F238E27FC236}">
                <a16:creationId xmlns:a16="http://schemas.microsoft.com/office/drawing/2014/main" id="{EB9E7D82-002A-4D87-B9E8-172EAF72D05A}"/>
              </a:ext>
            </a:extLst>
          </p:cNvPr>
          <p:cNvSpPr/>
          <p:nvPr/>
        </p:nvSpPr>
        <p:spPr>
          <a:xfrm>
            <a:off x="7469688" y="3672403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7776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62268"/>
            <a:ext cx="11277600" cy="3758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Given V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(s,a)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Given Q</a:t>
            </a:r>
            <a:r>
              <a:rPr lang="en-US" sz="2000" baseline="-2500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6024" y="352918"/>
            <a:ext cx="9352352" cy="931005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  <a:sym typeface="Symbol" pitchFamily="18" charset="2"/>
              </a:rPr>
              <a:t>From Value Iteration to Q-Value Iteration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25261D-3DAE-47FA-865B-C3093C439FC0}"/>
              </a:ext>
            </a:extLst>
          </p:cNvPr>
          <p:cNvGrpSpPr/>
          <p:nvPr/>
        </p:nvGrpSpPr>
        <p:grpSpPr>
          <a:xfrm>
            <a:off x="1751395" y="5093417"/>
            <a:ext cx="7836312" cy="996059"/>
            <a:chOff x="4086276" y="4818397"/>
            <a:chExt cx="7836312" cy="9960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BA63DD-73A1-478D-A411-8DCA993ADFB3}"/>
                </a:ext>
              </a:extLst>
            </p:cNvPr>
            <p:cNvSpPr/>
            <p:nvPr/>
          </p:nvSpPr>
          <p:spPr>
            <a:xfrm>
              <a:off x="4086276" y="4836049"/>
              <a:ext cx="775869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EC4FAF-A12A-49AE-BA0C-878239497F89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EC4FAF-A12A-49AE-BA0C-878239497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DF8B1-506B-4176-ADC2-4660F1F46ADD}"/>
              </a:ext>
            </a:extLst>
          </p:cNvPr>
          <p:cNvGrpSpPr/>
          <p:nvPr/>
        </p:nvGrpSpPr>
        <p:grpSpPr>
          <a:xfrm>
            <a:off x="1751395" y="2743407"/>
            <a:ext cx="6824945" cy="996059"/>
            <a:chOff x="4086276" y="4818397"/>
            <a:chExt cx="7866160" cy="9960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98748A-7FF0-4BFB-94F9-71BB076297C7}"/>
                </a:ext>
              </a:extLst>
            </p:cNvPr>
            <p:cNvSpPr/>
            <p:nvPr/>
          </p:nvSpPr>
          <p:spPr>
            <a:xfrm>
              <a:off x="4086276" y="4836049"/>
              <a:ext cx="7773483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B5BDB7-2EBB-493B-B920-88280F1ABA70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866160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B5BDB7-2EBB-493B-B920-88280F1AB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866160" cy="9885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2223292" y="1095992"/>
            <a:ext cx="6831014" cy="4525963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to do about </a:t>
            </a:r>
            <a:r>
              <a:rPr lang="en-US" sz="2800" i="1" dirty="0">
                <a:solidFill>
                  <a:schemeClr val="tx1"/>
                </a:solidFill>
              </a:rPr>
              <a:t>T(s,a,s’)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i="1" dirty="0">
                <a:solidFill>
                  <a:schemeClr val="tx1"/>
                </a:solidFill>
              </a:rPr>
              <a:t>R(s,a,s’), since we don’t have these functions?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Use sample-based Q-value </a:t>
            </a:r>
            <a:r>
              <a:rPr lang="en-US" sz="2800" dirty="0" err="1">
                <a:solidFill>
                  <a:schemeClr val="tx1"/>
                </a:solidFill>
              </a:rPr>
              <a:t>iterantion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Learn Q(s,a) values as you go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Receive a sample transition (s,a,r,s’)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Consider your old estimate: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Consider your new sample estimate: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Incorporate the new estimate into a running average: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45E7FF-4EF1-4E76-8F12-30C775D802FF}"/>
              </a:ext>
            </a:extLst>
          </p:cNvPr>
          <p:cNvGrpSpPr/>
          <p:nvPr/>
        </p:nvGrpSpPr>
        <p:grpSpPr>
          <a:xfrm>
            <a:off x="6096000" y="3910914"/>
            <a:ext cx="909993" cy="369332"/>
            <a:chOff x="10637875" y="4449656"/>
            <a:chExt cx="90999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33015D-09BF-4A3C-A9F8-108796B2EBE6}"/>
                </a:ext>
              </a:extLst>
            </p:cNvPr>
            <p:cNvSpPr/>
            <p:nvPr/>
          </p:nvSpPr>
          <p:spPr>
            <a:xfrm>
              <a:off x="10637875" y="4449656"/>
              <a:ext cx="909993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0E4EEEC-56C5-46CE-8F37-B4A296CB872D}"/>
                    </a:ext>
                  </a:extLst>
                </p:cNvPr>
                <p:cNvSpPr/>
                <p:nvPr/>
              </p:nvSpPr>
              <p:spPr>
                <a:xfrm>
                  <a:off x="10637875" y="4449656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0E4EEEC-56C5-46CE-8F37-B4A296CB8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7875" y="4449656"/>
                  <a:ext cx="90999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369" t="-10000" r="-134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7E06F2-CF01-4B55-BD9A-DBACABE578BC}"/>
              </a:ext>
            </a:extLst>
          </p:cNvPr>
          <p:cNvGrpSpPr/>
          <p:nvPr/>
        </p:nvGrpSpPr>
        <p:grpSpPr>
          <a:xfrm>
            <a:off x="3629590" y="5611214"/>
            <a:ext cx="6986945" cy="680652"/>
            <a:chOff x="4086276" y="4818397"/>
            <a:chExt cx="7349930" cy="680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F5946B-E7B8-4978-8F3B-51AF795C9D65}"/>
                </a:ext>
              </a:extLst>
            </p:cNvPr>
            <p:cNvSpPr/>
            <p:nvPr/>
          </p:nvSpPr>
          <p:spPr>
            <a:xfrm>
              <a:off x="4183440" y="4830534"/>
              <a:ext cx="7252766" cy="6685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DDC4FE-7A6B-4C90-94EB-5AF9B4ACD974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DDC4FE-7A6B-4C90-94EB-5AF9B4ACD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050012" y="230860"/>
            <a:ext cx="3177575" cy="659054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8E26D-0057-415D-93A0-F7C3376E93B1}"/>
              </a:ext>
            </a:extLst>
          </p:cNvPr>
          <p:cNvGrpSpPr/>
          <p:nvPr/>
        </p:nvGrpSpPr>
        <p:grpSpPr>
          <a:xfrm>
            <a:off x="2563761" y="1765903"/>
            <a:ext cx="7836312" cy="996059"/>
            <a:chOff x="4086276" y="4818397"/>
            <a:chExt cx="7836312" cy="9960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51E03D-A791-493D-8A31-03C0931339A7}"/>
                </a:ext>
              </a:extLst>
            </p:cNvPr>
            <p:cNvSpPr/>
            <p:nvPr/>
          </p:nvSpPr>
          <p:spPr>
            <a:xfrm>
              <a:off x="4086276" y="4836049"/>
              <a:ext cx="7758697" cy="9784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B2EB0-B043-4632-BD80-1043C12E28F2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B2EB0-B043-4632-BD80-1043C12E2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836312" cy="9885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111CE5-1CF2-4C07-B347-07CB44DDFC7A}"/>
              </a:ext>
            </a:extLst>
          </p:cNvPr>
          <p:cNvGrpSpPr/>
          <p:nvPr/>
        </p:nvGrpSpPr>
        <p:grpSpPr>
          <a:xfrm>
            <a:off x="3721955" y="4703819"/>
            <a:ext cx="3183949" cy="454740"/>
            <a:chOff x="10637875" y="4449656"/>
            <a:chExt cx="3183949" cy="454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83BF58-CE1A-496A-AC5F-8B0C364AFC29}"/>
                </a:ext>
              </a:extLst>
            </p:cNvPr>
            <p:cNvSpPr/>
            <p:nvPr/>
          </p:nvSpPr>
          <p:spPr>
            <a:xfrm>
              <a:off x="10637875" y="4449656"/>
              <a:ext cx="3095059" cy="454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F657E8F-56C6-4096-A49A-5479EB096E0B}"/>
                    </a:ext>
                  </a:extLst>
                </p:cNvPr>
                <p:cNvSpPr/>
                <p:nvPr/>
              </p:nvSpPr>
              <p:spPr>
                <a:xfrm>
                  <a:off x="10637875" y="4449656"/>
                  <a:ext cx="3183949" cy="4547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</a:rPr>
                          <m:t>Q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F657E8F-56C6-4096-A49A-5479EB096E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7875" y="4449656"/>
                  <a:ext cx="3183949" cy="4547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38284" y="1024537"/>
                <a:ext cx="8588792" cy="447074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On transitioning from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  <a:r>
                  <a:rPr lang="en-US" sz="2800" dirty="0">
                    <a:solidFill>
                      <a:schemeClr val="tx1"/>
                    </a:solidFill>
                  </a:rPr>
                  <a:t> to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s’</a:t>
                </a:r>
                <a:r>
                  <a:rPr lang="en-US" sz="2800" dirty="0">
                    <a:solidFill>
                      <a:schemeClr val="tx1"/>
                    </a:solidFill>
                  </a:rPr>
                  <a:t> on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a,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receiving reward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r</a:t>
                </a:r>
                <a:r>
                  <a:rPr lang="en-US" sz="2800" dirty="0">
                    <a:solidFill>
                      <a:schemeClr val="tx1"/>
                    </a:solidFill>
                  </a:rPr>
                  <a:t>, update:</a:t>
                </a: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rate</a:t>
                </a:r>
              </a:p>
              <a:p>
                <a:pPr lvl="1"/>
                <a:r>
                  <a:rPr lang="en-US" sz="2600" dirty="0">
                    <a:solidFill>
                      <a:schemeClr val="tx1"/>
                    </a:solidFill>
                  </a:rPr>
                  <a:t>a large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results in quicker learning but may not converge.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is often decreased as learning goes on.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discount rate</a:t>
                </a:r>
                <a:r>
                  <a:rPr lang="en-US" sz="2800" dirty="0">
                    <a:solidFill>
                      <a:schemeClr val="tx1"/>
                    </a:solidFill>
                  </a:rPr>
                  <a:t> i.e., discounts future rewards</a:t>
                </a:r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8284" y="1024537"/>
                <a:ext cx="8588792" cy="4470741"/>
              </a:xfrm>
              <a:blipFill>
                <a:blip r:embed="rId3"/>
                <a:stretch>
                  <a:fillRect l="-710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update rule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8D3D0-DE7C-4761-85E3-00E00B6D1B3F}"/>
              </a:ext>
            </a:extLst>
          </p:cNvPr>
          <p:cNvGrpSpPr/>
          <p:nvPr/>
        </p:nvGrpSpPr>
        <p:grpSpPr>
          <a:xfrm>
            <a:off x="2602526" y="2193311"/>
            <a:ext cx="6986945" cy="680652"/>
            <a:chOff x="4086276" y="4818397"/>
            <a:chExt cx="7349930" cy="6806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AC06-2250-4201-9763-5799DFF5AF6B}"/>
                </a:ext>
              </a:extLst>
            </p:cNvPr>
            <p:cNvSpPr/>
            <p:nvPr/>
          </p:nvSpPr>
          <p:spPr>
            <a:xfrm>
              <a:off x="4183440" y="4830534"/>
              <a:ext cx="7252766" cy="6685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8AA5F1-305B-4ED8-8B1F-04B1DEB19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178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425EF9-1B00-49C2-8051-DB46DE565291}"/>
              </a:ext>
            </a:extLst>
          </p:cNvPr>
          <p:cNvGrpSpPr/>
          <p:nvPr/>
        </p:nvGrpSpPr>
        <p:grpSpPr>
          <a:xfrm>
            <a:off x="2195625" y="1693806"/>
            <a:ext cx="1572811" cy="4571012"/>
            <a:chOff x="2149443" y="1805353"/>
            <a:chExt cx="1572811" cy="45710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DA9636-E0D9-417D-881F-A3953DC32896}"/>
                </a:ext>
              </a:extLst>
            </p:cNvPr>
            <p:cNvSpPr/>
            <p:nvPr/>
          </p:nvSpPr>
          <p:spPr>
            <a:xfrm>
              <a:off x="2149443" y="1805353"/>
              <a:ext cx="1572811" cy="4454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135DE-544B-4D76-A8D3-E793443BE2D2}"/>
                </a:ext>
              </a:extLst>
            </p:cNvPr>
            <p:cNvGrpSpPr/>
            <p:nvPr/>
          </p:nvGrpSpPr>
          <p:grpSpPr>
            <a:xfrm>
              <a:off x="2149443" y="5914700"/>
              <a:ext cx="956224" cy="461665"/>
              <a:chOff x="2058402" y="6006863"/>
              <a:chExt cx="956224" cy="4616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294AD1-7813-46CF-8B53-D4E72381C9B2}"/>
                  </a:ext>
                </a:extLst>
              </p:cNvPr>
              <p:cNvSpPr/>
              <p:nvPr/>
            </p:nvSpPr>
            <p:spPr>
              <a:xfrm>
                <a:off x="2058403" y="6024626"/>
                <a:ext cx="956223" cy="38984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/>
                  <p:nvPr/>
                </p:nvSpPr>
                <p:spPr>
                  <a:xfrm>
                    <a:off x="2058402" y="6006863"/>
                    <a:ext cx="9562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defTabSz="457200">
                      <a:spcBef>
                        <a:spcPct val="20000"/>
                      </a:spcBef>
                      <a:spcAft>
                        <a:spcPts val="600"/>
                      </a:spcAft>
                      <a:buClr>
                        <a:prstClr val="white"/>
                      </a:buClr>
                      <a:buSzPct val="80000"/>
                    </a:pPr>
                    <a:r>
                      <a:rPr lang="en-US" sz="2400" dirty="0">
                        <a:solidFill>
                          <a:schemeClr val="bg1"/>
                        </a:solidFill>
                      </a:rPr>
                      <a:t>s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en-US" sz="2400" i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1D5E35-927D-4D86-B440-1C53AF976D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402" y="6006863"/>
                    <a:ext cx="956224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9554" t="-10526" r="-1911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For each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action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a: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400" b="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Begin in state s: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Repeat: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For all actions associated with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s, 	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CHOOSE ACTION </a:t>
                </a:r>
                <a:r>
                  <a:rPr lang="en-US" sz="2800" b="1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based on the 	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Q 	</a:t>
                </a:r>
                <a:r>
                  <a:rPr lang="en-US" sz="2800" dirty="0">
                    <a:solidFill>
                      <a:schemeClr val="tx1"/>
                    </a:solidFill>
                  </a:rPr>
                  <a:t>values for state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0" indent="0">
                  <a:buNone/>
                </a:pPr>
                <a:r>
                  <a:rPr lang="en-US" sz="2800" i="1" dirty="0">
                    <a:solidFill>
                      <a:schemeClr val="tx1"/>
                    </a:solidFill>
                  </a:rPr>
                  <a:t>	</a:t>
                </a:r>
                <a:r>
                  <a:rPr lang="en-US" sz="2800" dirty="0">
                    <a:solidFill>
                      <a:schemeClr val="tx1"/>
                    </a:solidFill>
                  </a:rPr>
                  <a:t>Receive reward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 r</a:t>
                </a:r>
                <a:r>
                  <a:rPr lang="en-US" sz="2800" dirty="0">
                    <a:solidFill>
                      <a:schemeClr val="tx1"/>
                    </a:solidFill>
                  </a:rPr>
                  <a:t> and transition to s’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5175" y="977645"/>
                <a:ext cx="7375525" cy="4775653"/>
              </a:xfrm>
              <a:blipFill>
                <a:blip r:embed="rId3"/>
                <a:stretch>
                  <a:fillRect l="-1653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713" y="250973"/>
            <a:ext cx="5492573" cy="659054"/>
          </a:xfrm>
        </p:spPr>
        <p:txBody>
          <a:bodyPr>
            <a:normAutofit fontScale="90000"/>
          </a:bodyPr>
          <a:lstStyle/>
          <a:p>
            <a:r>
              <a:rPr lang="en-US" dirty="0"/>
              <a:t>Q-Learning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FB6EEA-25C4-4918-A4F3-B3F924874923}"/>
              </a:ext>
            </a:extLst>
          </p:cNvPr>
          <p:cNvGrpSpPr/>
          <p:nvPr/>
        </p:nvGrpSpPr>
        <p:grpSpPr>
          <a:xfrm>
            <a:off x="2135901" y="5049127"/>
            <a:ext cx="6986945" cy="680652"/>
            <a:chOff x="4086276" y="4818397"/>
            <a:chExt cx="7349930" cy="6806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E344E-9078-49A9-9BB5-E9E9135897D5}"/>
                </a:ext>
              </a:extLst>
            </p:cNvPr>
            <p:cNvSpPr/>
            <p:nvPr/>
          </p:nvSpPr>
          <p:spPr>
            <a:xfrm>
              <a:off x="4183440" y="4830534"/>
              <a:ext cx="7252766" cy="6685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2EFF6E-B04F-4DC2-8042-9A85DB231887}"/>
                    </a:ext>
                  </a:extLst>
                </p:cNvPr>
                <p:cNvSpPr txBox="1"/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2EFF6E-B04F-4DC2-8042-9A85DB231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76" y="4818397"/>
                  <a:ext cx="7252766" cy="6685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44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Choosing the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560181" y="1462472"/>
            <a:ext cx="110716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Learned Q function determines the policy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in state </a:t>
            </a:r>
            <a:r>
              <a:rPr lang="en-US" sz="2800" i="1" dirty="0"/>
              <a:t>s</a:t>
            </a:r>
            <a:r>
              <a:rPr lang="en-US" sz="2800" dirty="0"/>
              <a:t>, choose action with largest </a:t>
            </a:r>
            <a:r>
              <a:rPr lang="en-US" sz="2800" i="1" dirty="0"/>
              <a:t>Q(</a:t>
            </a:r>
            <a:r>
              <a:rPr lang="en-US" sz="2800" i="1" dirty="0" err="1"/>
              <a:t>s,a</a:t>
            </a:r>
            <a:r>
              <a:rPr lang="en-US" sz="2800" i="1" dirty="0"/>
              <a:t>)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dirty="0"/>
              <a:t>Still must worry about exploration vs. exploitation.</a:t>
            </a:r>
          </a:p>
        </p:txBody>
      </p:sp>
    </p:spTree>
    <p:extLst>
      <p:ext uri="{BB962C8B-B14F-4D97-AF65-F5344CB8AC3E}">
        <p14:creationId xmlns:p14="http://schemas.microsoft.com/office/powerpoint/2010/main" val="347682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49" y="701841"/>
            <a:ext cx="3399229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Q-Learning: Talk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94593-5F32-4879-9AAC-8344A2A44850}"/>
              </a:ext>
            </a:extLst>
          </p:cNvPr>
          <p:cNvSpPr txBox="1"/>
          <p:nvPr/>
        </p:nvSpPr>
        <p:spPr>
          <a:xfrm>
            <a:off x="4251619" y="701841"/>
            <a:ext cx="7644680" cy="482138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Reinforcement Learning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Model-based vs. Model-free RL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3200" dirty="0"/>
              <a:t>Model-based RL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3200" dirty="0"/>
              <a:t>Model-free RL: </a:t>
            </a:r>
            <a:r>
              <a:rPr lang="en-US" sz="3200" dirty="0">
                <a:solidFill>
                  <a:prstClr val="white"/>
                </a:solidFill>
              </a:rPr>
              <a:t>Q-Learning</a:t>
            </a:r>
            <a:endParaRPr lang="en-US" sz="3200" dirty="0"/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Q-Learning Demos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3600" dirty="0"/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3600" dirty="0"/>
              <a:t>Approximate Q-Learning</a:t>
            </a:r>
          </a:p>
        </p:txBody>
      </p:sp>
    </p:spTree>
    <p:extLst>
      <p:ext uri="{BB962C8B-B14F-4D97-AF65-F5344CB8AC3E}">
        <p14:creationId xmlns:p14="http://schemas.microsoft.com/office/powerpoint/2010/main" val="9530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512" y="91563"/>
            <a:ext cx="8571907" cy="12875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choosing an action: exploration vs exploitation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25007" y="1956174"/>
            <a:ext cx="114018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Exploit: </a:t>
            </a:r>
            <a:r>
              <a:rPr lang="en-US" sz="2400" dirty="0"/>
              <a:t>use your current model to maximize the expected utility now.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400" b="1" dirty="0"/>
              <a:t>Explore: </a:t>
            </a:r>
            <a:r>
              <a:rPr lang="en-US" sz="2400" dirty="0"/>
              <a:t>choose an action that will help you improve your model.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Exploit? </a:t>
            </a:r>
            <a:r>
              <a:rPr lang="en-US" sz="2400" dirty="0"/>
              <a:t>use the current policy.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4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How to Explore?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randomly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you haven’t chosen yet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an action that will take you to an unexplored state.</a:t>
            </a:r>
          </a:p>
        </p:txBody>
      </p:sp>
    </p:spTree>
    <p:extLst>
      <p:ext uri="{BB962C8B-B14F-4D97-AF65-F5344CB8AC3E}">
        <p14:creationId xmlns:p14="http://schemas.microsoft.com/office/powerpoint/2010/main" val="2473142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algn="ctr"/>
                <a:r>
                  <a:rPr lang="en-US" sz="4200" dirty="0"/>
                  <a:t>exploration strategy: </a:t>
                </a:r>
                <a14:m>
                  <m:oMath xmlns:m="http://schemas.openxmlformats.org/officeDocument/2006/math">
                    <m:r>
                      <a:rPr lang="en-US" sz="4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4200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4F65A-AF18-4CE6-845A-DA5FA3A2E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7939" y="347844"/>
                <a:ext cx="11167433" cy="739489"/>
              </a:xfrm>
              <a:blipFill>
                <a:blip r:embed="rId2"/>
                <a:stretch>
                  <a:fillRect t="-15702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Explore with probability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Exploit with probability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Weaknesses: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Does not exploit when learning has converged.</a:t>
                </a:r>
              </a:p>
              <a:p>
                <a:pPr lvl="1"/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Uses</a:t>
                </a:r>
                <a:r>
                  <a:rPr lang="en-US" sz="3200" b="1" dirty="0"/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appropriate if the world is changing.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" y="1619462"/>
                <a:ext cx="10519704" cy="3970318"/>
              </a:xfrm>
              <a:prstGeom prst="rect">
                <a:avLst/>
              </a:prstGeom>
              <a:blipFill>
                <a:blip r:embed="rId3"/>
                <a:stretch>
                  <a:fillRect l="-1333" t="-1997" r="-579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08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exploration strategy: Boltzmann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/>
              <p:nvPr/>
            </p:nvSpPr>
            <p:spPr>
              <a:xfrm>
                <a:off x="836148" y="1393993"/>
                <a:ext cx="10519704" cy="493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b="0" dirty="0"/>
                  <a:t>In state s, choose action a with probability p: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′)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Simulated annealing: </a:t>
                </a:r>
                <a:r>
                  <a:rPr lang="en-US" sz="3200" i="1" dirty="0"/>
                  <a:t>t</a:t>
                </a:r>
                <a:r>
                  <a:rPr lang="en-US" sz="3200" dirty="0"/>
                  <a:t> is a “temperature”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High temperature means more exploration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Over time, t cools, reducing exploration</a:t>
                </a:r>
              </a:p>
              <a:p>
                <a:pPr marL="457200" indent="-457200" algn="l">
                  <a:buFont typeface="Courier New" panose="02070309020205020404" pitchFamily="49" charset="0"/>
                  <a:buChar char="o"/>
                </a:pPr>
                <a:r>
                  <a:rPr lang="en-US" sz="3200" dirty="0"/>
                  <a:t>Sensitive to cooling schedule.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3D919-221E-4D00-B650-AD2BE7B2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8" y="1393993"/>
                <a:ext cx="10519704" cy="4935262"/>
              </a:xfrm>
              <a:prstGeom prst="rect">
                <a:avLst/>
              </a:prstGeom>
              <a:blipFill>
                <a:blip r:embed="rId2"/>
                <a:stretch>
                  <a:fillRect l="-1333" t="-1607" b="-3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40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Q-learning Demos</a:t>
            </a:r>
          </a:p>
        </p:txBody>
      </p:sp>
    </p:spTree>
    <p:extLst>
      <p:ext uri="{BB962C8B-B14F-4D97-AF65-F5344CB8AC3E}">
        <p14:creationId xmlns:p14="http://schemas.microsoft.com/office/powerpoint/2010/main" val="3202491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427" y="646036"/>
            <a:ext cx="4343399" cy="2256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Q-Learning Example: gridworld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2FD3-6E2F-4E54-8E21-D93AA954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9" y="609601"/>
            <a:ext cx="6200452" cy="522387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60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73" y="6027939"/>
            <a:ext cx="10176454" cy="684483"/>
          </a:xfrm>
        </p:spPr>
        <p:txBody>
          <a:bodyPr/>
          <a:lstStyle/>
          <a:p>
            <a:r>
              <a:rPr lang="en-US" dirty="0"/>
              <a:t>Video of Q-Learning demo -- Gridworld</a:t>
            </a:r>
          </a:p>
        </p:txBody>
      </p:sp>
      <p:pic>
        <p:nvPicPr>
          <p:cNvPr id="3" name="Q-learning--gridworld">
            <a:hlinkClick r:id="" action="ppaction://media"/>
            <a:extLst>
              <a:ext uri="{FF2B5EF4-FFF2-40B4-BE49-F238E27FC236}">
                <a16:creationId xmlns:a16="http://schemas.microsoft.com/office/drawing/2014/main" id="{7860C1EE-9FA3-4181-AD5B-A7C373910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031" y="225478"/>
            <a:ext cx="9283938" cy="58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45169"/>
            <a:ext cx="11093115" cy="7903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Crawler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4BC6-437B-4503-B689-001F93F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22" y="2005764"/>
            <a:ext cx="9276330" cy="381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C0438-C309-4D6F-9357-9BB3E9AEF04D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4215947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97" y="6253017"/>
            <a:ext cx="9021004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1 of Q-Learning demo -- Crawler</a:t>
            </a:r>
          </a:p>
        </p:txBody>
      </p:sp>
      <p:pic>
        <p:nvPicPr>
          <p:cNvPr id="3" name="CrawlerBot">
            <a:hlinkClick r:id="" action="ppaction://media"/>
            <a:extLst>
              <a:ext uri="{FF2B5EF4-FFF2-40B4-BE49-F238E27FC236}">
                <a16:creationId xmlns:a16="http://schemas.microsoft.com/office/drawing/2014/main" id="{829808AE-39C1-4C87-8E84-DFA612DF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196" y="144509"/>
            <a:ext cx="9507607" cy="610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262" y="6204864"/>
            <a:ext cx="8913092" cy="525754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2 of Q-Learning demo -- Crawler</a:t>
            </a:r>
          </a:p>
        </p:txBody>
      </p:sp>
      <p:pic>
        <p:nvPicPr>
          <p:cNvPr id="3" name="Q-learning--crawler">
            <a:hlinkClick r:id="" action="ppaction://media"/>
            <a:extLst>
              <a:ext uri="{FF2B5EF4-FFF2-40B4-BE49-F238E27FC236}">
                <a16:creationId xmlns:a16="http://schemas.microsoft.com/office/drawing/2014/main" id="{1D6F05D9-3894-43E8-B292-88F05C2C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526" y="144509"/>
            <a:ext cx="9662565" cy="603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7EE6-2D18-472A-8BEE-5355A62483D5}"/>
              </a:ext>
            </a:extLst>
          </p:cNvPr>
          <p:cNvSpPr txBox="1"/>
          <p:nvPr/>
        </p:nvSpPr>
        <p:spPr>
          <a:xfrm>
            <a:off x="8676699" y="6607507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  <p:extLst>
      <p:ext uri="{BB962C8B-B14F-4D97-AF65-F5344CB8AC3E}">
        <p14:creationId xmlns:p14="http://schemas.microsoft.com/office/powerpoint/2010/main" val="23797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251712"/>
            <a:ext cx="11836576" cy="6461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Q-Learning Example: discount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479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sng" dirty="0">
                              <a:effectLst/>
                            </a:rPr>
                            <a:t>Discount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2000" b="1" i="1" u="non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u="none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Learning Rate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45773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High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b="1" dirty="0"/>
                            <a:t>,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Low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754B408-3F7E-464E-A7D9-E8667A9049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655870"/>
                  </p:ext>
                </p:extLst>
              </p:nvPr>
            </p:nvGraphicFramePr>
            <p:xfrm>
              <a:off x="1603538" y="2442694"/>
              <a:ext cx="8760330" cy="3772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2066">
                      <a:extLst>
                        <a:ext uri="{9D8B030D-6E8A-4147-A177-3AD203B41FA5}">
                          <a16:colId xmlns:a16="http://schemas.microsoft.com/office/drawing/2014/main" val="580932714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107432289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3488795485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1210742213"/>
                        </a:ext>
                      </a:extLst>
                    </a:gridCol>
                    <a:gridCol w="1752066">
                      <a:extLst>
                        <a:ext uri="{9D8B030D-6E8A-4147-A177-3AD203B41FA5}">
                          <a16:colId xmlns:a16="http://schemas.microsoft.com/office/drawing/2014/main" val="8261985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Training Steps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348" r="-2010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45" t="-4348" r="-101742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Avg Velocity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9830419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Default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506183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250000" r="-400694" b="-4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36725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350000" r="-400694" b="-3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0.919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~3.33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0120027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50000" r="-400694" b="-2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4792834"/>
                      </a:ext>
                    </a:extLst>
                  </a:tr>
                  <a:tr h="486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550000" r="-400694" b="-15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~1.73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5808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7" t="-495238" r="-400694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~100K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~3.33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23207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A21D8F6F-55C3-4314-AD58-748B5E4B3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7994" y="1200441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28433-C612-479B-B6D1-53DEB272A0DF}"/>
              </a:ext>
            </a:extLst>
          </p:cNvPr>
          <p:cNvSpPr/>
          <p:nvPr/>
        </p:nvSpPr>
        <p:spPr>
          <a:xfrm>
            <a:off x="567327" y="1261887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Update rule:</a:t>
            </a:r>
          </a:p>
        </p:txBody>
      </p:sp>
    </p:spTree>
    <p:extLst>
      <p:ext uri="{BB962C8B-B14F-4D97-AF65-F5344CB8AC3E}">
        <p14:creationId xmlns:p14="http://schemas.microsoft.com/office/powerpoint/2010/main" val="31070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6443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66928" y="1343890"/>
            <a:ext cx="9065491" cy="45259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Amazing result: Q-learning converges to optimal policy -- even if you’re acting sub-optimally!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This is called </a:t>
            </a:r>
            <a:r>
              <a:rPr lang="en-US" sz="2800" b="1" i="1" u="sng" dirty="0">
                <a:solidFill>
                  <a:schemeClr val="tx1"/>
                </a:solidFill>
              </a:rPr>
              <a:t>off-policy learning</a:t>
            </a:r>
          </a:p>
          <a:p>
            <a:pPr lvl="2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Caveats: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explore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You have to eventually make the learning rate</a:t>
            </a:r>
          </a:p>
          <a:p>
            <a:pPr lvl="1">
              <a:buNone/>
            </a:pPr>
            <a:r>
              <a:rPr lang="en-US" sz="2400" dirty="0">
                <a:solidFill>
                  <a:schemeClr val="tx1"/>
                </a:solidFill>
              </a:rPr>
              <a:t>	small enough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… but not decrease it too quickly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Basically, in the limit, it doesn’t matter how you select actions (!)</a:t>
            </a:r>
          </a:p>
          <a:p>
            <a:pPr lvl="3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57824" y="270878"/>
            <a:ext cx="6076352" cy="960438"/>
          </a:xfrm>
        </p:spPr>
        <p:txBody>
          <a:bodyPr/>
          <a:lstStyle/>
          <a:p>
            <a:r>
              <a:rPr lang="en-US" dirty="0"/>
              <a:t>Q-Learning Properties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159" y="1983786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E2217-052F-4625-B393-1964BC837151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262" y="200146"/>
            <a:ext cx="6630988" cy="849166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9262" y="1194529"/>
            <a:ext cx="6229350" cy="52387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AFCE5-BD21-4B95-BBBB-03FE8CC0185A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Generalize that experience to new, similar situations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0" y="240998"/>
            <a:ext cx="6985000" cy="753534"/>
          </a:xfrm>
        </p:spPr>
        <p:txBody>
          <a:bodyPr/>
          <a:lstStyle/>
          <a:p>
            <a:r>
              <a:rPr lang="en-US" dirty="0"/>
              <a:t>Generalizing Across States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4666" y="3662878"/>
            <a:ext cx="4168588" cy="2597182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5512" y="1228409"/>
            <a:ext cx="2971800" cy="2108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4324" y="292002"/>
            <a:ext cx="4665951" cy="765850"/>
          </a:xfrm>
        </p:spPr>
        <p:txBody>
          <a:bodyPr/>
          <a:lstStyle/>
          <a:p>
            <a:r>
              <a:rPr lang="en-US" dirty="0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5145" y="2941782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48964" y="2957946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1CCEC-B63C-4E4A-94B8-F7E7ED40D536}"/>
              </a:ext>
            </a:extLst>
          </p:cNvPr>
          <p:cNvSpPr txBox="1"/>
          <p:nvPr/>
        </p:nvSpPr>
        <p:spPr>
          <a:xfrm>
            <a:off x="8543417" y="6500284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4" name="Qlearning--pacman--tiny--watch all">
            <a:hlinkClick r:id="" action="ppaction://media"/>
            <a:extLst>
              <a:ext uri="{FF2B5EF4-FFF2-40B4-BE49-F238E27FC236}">
                <a16:creationId xmlns:a16="http://schemas.microsoft.com/office/drawing/2014/main" id="{5A56CB72-DF2A-493D-BB0D-1BEE0C759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585" y="110601"/>
            <a:ext cx="9415030" cy="58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0C15A6-FA5B-4592-8B86-99E45F7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4" y="6062450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2</a:t>
            </a:r>
          </a:p>
        </p:txBody>
      </p:sp>
      <p:pic>
        <p:nvPicPr>
          <p:cNvPr id="7" name="Qlearning--pacman--tiny--silent train">
            <a:hlinkClick r:id="" action="ppaction://media"/>
            <a:extLst>
              <a:ext uri="{FF2B5EF4-FFF2-40B4-BE49-F238E27FC236}">
                <a16:creationId xmlns:a16="http://schemas.microsoft.com/office/drawing/2014/main" id="{639EB7A9-F063-4D8F-9D6F-38A3667F2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296" y="216572"/>
            <a:ext cx="9353405" cy="58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F9B10-B886-4950-A4F1-4B8D4B49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73" y="6049007"/>
            <a:ext cx="4653451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Tiny pacman demo 3</a:t>
            </a:r>
          </a:p>
        </p:txBody>
      </p:sp>
      <p:pic>
        <p:nvPicPr>
          <p:cNvPr id="7" name="Qlearning--pacman--tricky--watch all">
            <a:hlinkClick r:id="" action="ppaction://media"/>
            <a:extLst>
              <a:ext uri="{FF2B5EF4-FFF2-40B4-BE49-F238E27FC236}">
                <a16:creationId xmlns:a16="http://schemas.microsoft.com/office/drawing/2014/main" id="{65C52CD0-4003-4993-8CB1-5C4A81C36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86" y="125407"/>
            <a:ext cx="9357226" cy="58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9445" y="232905"/>
            <a:ext cx="7673109" cy="882409"/>
          </a:xfrm>
        </p:spPr>
        <p:txBody>
          <a:bodyPr/>
          <a:lstStyle/>
          <a:p>
            <a:r>
              <a:rPr lang="en-US" dirty="0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78475" y="1314449"/>
            <a:ext cx="6858000" cy="54188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1 / (dist to dot)</a:t>
            </a:r>
            <a:r>
              <a:rPr lang="en-US" sz="1800" baseline="30000" dirty="0">
                <a:solidFill>
                  <a:schemeClr val="tx1"/>
                </a:solidFill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</a:t>
            </a:r>
            <a:r>
              <a:rPr lang="en-US" sz="1800" dirty="0" err="1">
                <a:solidFill>
                  <a:schemeClr val="tx1"/>
                </a:solidFill>
              </a:rPr>
              <a:t>Pacman</a:t>
            </a:r>
            <a:r>
              <a:rPr lang="en-US" sz="1800" dirty="0">
                <a:solidFill>
                  <a:schemeClr val="tx1"/>
                </a:solidFill>
              </a:rPr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</a:rPr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Can also describe a q-state (s, a) with features (e.g. action moves closer to food)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95FBEE-5BDC-4F0F-8E76-5B57A3FA5D40}"/>
              </a:ext>
            </a:extLst>
          </p:cNvPr>
          <p:cNvGrpSpPr/>
          <p:nvPr/>
        </p:nvGrpSpPr>
        <p:grpSpPr>
          <a:xfrm>
            <a:off x="7913254" y="1885949"/>
            <a:ext cx="4038600" cy="3954463"/>
            <a:chOff x="7913254" y="1885949"/>
            <a:chExt cx="4038600" cy="3954463"/>
          </a:xfrm>
        </p:grpSpPr>
        <p:grpSp>
          <p:nvGrpSpPr>
            <p:cNvPr id="17" name="Group 16"/>
            <p:cNvGrpSpPr/>
            <p:nvPr/>
          </p:nvGrpSpPr>
          <p:grpSpPr>
            <a:xfrm>
              <a:off x="7913254" y="1885949"/>
              <a:ext cx="4038600" cy="3954463"/>
              <a:chOff x="5943600" y="1524000"/>
              <a:chExt cx="2514600" cy="2462213"/>
            </a:xfrm>
          </p:grpSpPr>
          <p:grpSp>
            <p:nvGrpSpPr>
              <p:cNvPr id="15364" name="Group 4"/>
              <p:cNvGrpSpPr>
                <a:grpSpLocks/>
              </p:cNvGrpSpPr>
              <p:nvPr/>
            </p:nvGrpSpPr>
            <p:grpSpPr bwMode="auto">
              <a:xfrm>
                <a:off x="5943600" y="1524000"/>
                <a:ext cx="2514600" cy="2462213"/>
                <a:chOff x="3744" y="960"/>
                <a:chExt cx="1584" cy="1551"/>
              </a:xfrm>
            </p:grpSpPr>
            <p:grpSp>
              <p:nvGrpSpPr>
                <p:cNvPr id="15367" name="Group 5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5371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5375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37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537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4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5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65" name="Rectangle 15"/>
              <p:cNvSpPr>
                <a:spLocks noChangeArrowheads="1"/>
              </p:cNvSpPr>
              <p:nvPr/>
            </p:nvSpPr>
            <p:spPr bwMode="auto">
              <a:xfrm>
                <a:off x="6096000" y="3352800"/>
                <a:ext cx="2286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82F0B4-9BD2-446A-9C90-D2FCF8BD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1836" y="4444677"/>
              <a:ext cx="1359526" cy="304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B2B574-65A6-4FF3-84BB-C4EC607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510" y="4452580"/>
              <a:ext cx="332036" cy="993734"/>
            </a:xfrm>
            <a:prstGeom prst="rect">
              <a:avLst/>
            </a:prstGeom>
          </p:spPr>
        </p:pic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FBB48F6-23C4-4379-9C87-941B1A72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2885" y="4823111"/>
              <a:ext cx="500910" cy="2447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4E7A8E14-3D33-41FD-B6B5-9081C7EF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117" y="5069121"/>
              <a:ext cx="301146" cy="3671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A01471-708A-49B8-B968-78C218B9776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4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Disadvantage: states may share features but actually be very different in value!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300" y="294786"/>
            <a:ext cx="6001400" cy="721702"/>
          </a:xfrm>
        </p:spPr>
        <p:txBody>
          <a:bodyPr/>
          <a:lstStyle/>
          <a:p>
            <a:r>
              <a:rPr lang="en-US" dirty="0"/>
              <a:t>Linear Value Functions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7E470-6A09-4852-ADB2-748B3A0C57F5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8298873" cy="4267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Adjust weights of active features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E.g., if something unexpectedly bad happens, blame the features that were on i.e., “dis-prefer”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</a:rPr>
              <a:t>Formal justification: online least squares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66244" y="304800"/>
            <a:ext cx="6611911" cy="762000"/>
          </a:xfrm>
        </p:spPr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1600" y="3703410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1600" y="4136232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DDBEFA0-969A-4655-8899-4204EE1DB0FC}"/>
              </a:ext>
            </a:extLst>
          </p:cNvPr>
          <p:cNvGrpSpPr/>
          <p:nvPr/>
        </p:nvGrpSpPr>
        <p:grpSpPr>
          <a:xfrm>
            <a:off x="1600200" y="1208088"/>
            <a:ext cx="8991600" cy="762000"/>
            <a:chOff x="1600200" y="1208088"/>
            <a:chExt cx="8991600" cy="762000"/>
          </a:xfrm>
        </p:grpSpPr>
        <p:sp>
          <p:nvSpPr>
            <p:cNvPr id="12" name="Rounded Rectangle 11"/>
            <p:cNvSpPr/>
            <p:nvPr/>
          </p:nvSpPr>
          <p:spPr>
            <a:xfrm>
              <a:off x="1600200" y="1208088"/>
              <a:ext cx="8991600" cy="7620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4" name="Picture 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8050" y="1432718"/>
              <a:ext cx="783590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1623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6243784" y="3670866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6243784" y="4082812"/>
            <a:ext cx="23047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B6651-2EED-47A4-A39D-90390E5010A6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38" y="1731712"/>
            <a:ext cx="4025290" cy="2417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branches of Machine Learning</a:t>
            </a:r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7CB16-6F2D-4C37-AC8F-F990E7E3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50" y="685800"/>
            <a:ext cx="5453535" cy="5221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DA5148-7470-47EB-834D-1821F8C326CB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2108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ight Arrow 52">
            <a:extLst>
              <a:ext uri="{FF2B5EF4-FFF2-40B4-BE49-F238E27FC236}">
                <a16:creationId xmlns:a16="http://schemas.microsoft.com/office/drawing/2014/main" id="{4A0C8191-09DF-4A90-B25D-28FC1D0FFEFA}"/>
              </a:ext>
            </a:extLst>
          </p:cNvPr>
          <p:cNvSpPr/>
          <p:nvPr/>
        </p:nvSpPr>
        <p:spPr>
          <a:xfrm>
            <a:off x="6324600" y="1882589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76A68963-A5BE-4A16-8E48-9F3174D23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3695" y="167573"/>
            <a:ext cx="5471410" cy="62439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Q-Pacman</a:t>
            </a:r>
          </a:p>
        </p:txBody>
      </p:sp>
      <p:pic>
        <p:nvPicPr>
          <p:cNvPr id="125" name="Picture 27" descr="txp_fig">
            <a:extLst>
              <a:ext uri="{FF2B5EF4-FFF2-40B4-BE49-F238E27FC236}">
                <a16:creationId xmlns:a16="http://schemas.microsoft.com/office/drawing/2014/main" id="{284920F4-5785-484A-9119-253616FFFF0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034989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28" descr="txp_fig">
            <a:extLst>
              <a:ext uri="{FF2B5EF4-FFF2-40B4-BE49-F238E27FC236}">
                <a16:creationId xmlns:a16="http://schemas.microsoft.com/office/drawing/2014/main" id="{31F31956-E56A-4885-BE28-553E7D08026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025589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126" descr="txp_fig">
            <a:extLst>
              <a:ext uri="{FF2B5EF4-FFF2-40B4-BE49-F238E27FC236}">
                <a16:creationId xmlns:a16="http://schemas.microsoft.com/office/drawing/2014/main" id="{37F7EA43-E000-4B1C-993A-AA09324398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216237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28" name="Picture 30" descr="txp_fig">
            <a:extLst>
              <a:ext uri="{FF2B5EF4-FFF2-40B4-BE49-F238E27FC236}">
                <a16:creationId xmlns:a16="http://schemas.microsoft.com/office/drawing/2014/main" id="{49ACEA2F-5AD3-413A-BAA8-C6BF0605C6C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044389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 descr="txp_fig">
            <a:extLst>
              <a:ext uri="{FF2B5EF4-FFF2-40B4-BE49-F238E27FC236}">
                <a16:creationId xmlns:a16="http://schemas.microsoft.com/office/drawing/2014/main" id="{8E07CEA0-C5EF-4FC9-97A9-17358C2299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159189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130" name="Picture 129" descr="txp_fig">
            <a:extLst>
              <a:ext uri="{FF2B5EF4-FFF2-40B4-BE49-F238E27FC236}">
                <a16:creationId xmlns:a16="http://schemas.microsoft.com/office/drawing/2014/main" id="{FC48945A-F7FB-45B5-8838-FB3783158D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4930589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131" name="Picture 130" descr="txp_fig">
            <a:extLst>
              <a:ext uri="{FF2B5EF4-FFF2-40B4-BE49-F238E27FC236}">
                <a16:creationId xmlns:a16="http://schemas.microsoft.com/office/drawing/2014/main" id="{DC74974B-5EF3-4C4C-BF85-09BF86B955B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374354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32" name="Picture 35" descr="txp_fig">
            <a:extLst>
              <a:ext uri="{FF2B5EF4-FFF2-40B4-BE49-F238E27FC236}">
                <a16:creationId xmlns:a16="http://schemas.microsoft.com/office/drawing/2014/main" id="{94202A6E-FB32-4227-AE60-7380355E2460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073589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144" descr="TP_tmp.png">
            <a:extLst>
              <a:ext uri="{FF2B5EF4-FFF2-40B4-BE49-F238E27FC236}">
                <a16:creationId xmlns:a16="http://schemas.microsoft.com/office/drawing/2014/main" id="{021F85CE-9367-461B-910B-1586C0E20D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403289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145" descr="TP_tmp.png">
            <a:extLst>
              <a:ext uri="{FF2B5EF4-FFF2-40B4-BE49-F238E27FC236}">
                <a16:creationId xmlns:a16="http://schemas.microsoft.com/office/drawing/2014/main" id="{F9B21820-FFF4-45F6-B706-B1CE3E9FB6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65239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Rounded Rectangle 50">
            <a:extLst>
              <a:ext uri="{FF2B5EF4-FFF2-40B4-BE49-F238E27FC236}">
                <a16:creationId xmlns:a16="http://schemas.microsoft.com/office/drawing/2014/main" id="{87A0BD7F-7B81-466B-B27D-4C37C21C86B4}"/>
              </a:ext>
            </a:extLst>
          </p:cNvPr>
          <p:cNvSpPr/>
          <p:nvPr/>
        </p:nvSpPr>
        <p:spPr>
          <a:xfrm>
            <a:off x="457200" y="1653989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51">
            <a:extLst>
              <a:ext uri="{FF2B5EF4-FFF2-40B4-BE49-F238E27FC236}">
                <a16:creationId xmlns:a16="http://schemas.microsoft.com/office/drawing/2014/main" id="{6B3D9E4F-F0D9-4C51-BDFC-1C3CEADA87B4}"/>
              </a:ext>
            </a:extLst>
          </p:cNvPr>
          <p:cNvSpPr/>
          <p:nvPr/>
        </p:nvSpPr>
        <p:spPr>
          <a:xfrm>
            <a:off x="8686800" y="1653989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txp_fig">
            <a:extLst>
              <a:ext uri="{FF2B5EF4-FFF2-40B4-BE49-F238E27FC236}">
                <a16:creationId xmlns:a16="http://schemas.microsoft.com/office/drawing/2014/main" id="{AA95AF89-C861-4A15-B51F-55391AB3A7A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285995" y="3840852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151" name="Picture 150" descr="txp_fig">
            <a:extLst>
              <a:ext uri="{FF2B5EF4-FFF2-40B4-BE49-F238E27FC236}">
                <a16:creationId xmlns:a16="http://schemas.microsoft.com/office/drawing/2014/main" id="{9123BD33-C4BC-403A-A573-C0019E4E794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9491953" y="3815115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152" name="Right Arrow 62">
            <a:extLst>
              <a:ext uri="{FF2B5EF4-FFF2-40B4-BE49-F238E27FC236}">
                <a16:creationId xmlns:a16="http://schemas.microsoft.com/office/drawing/2014/main" id="{79CC618C-05FC-4C82-9568-AD17EE34A822}"/>
              </a:ext>
            </a:extLst>
          </p:cNvPr>
          <p:cNvSpPr/>
          <p:nvPr/>
        </p:nvSpPr>
        <p:spPr>
          <a:xfrm>
            <a:off x="4793117" y="5006789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65">
            <a:extLst>
              <a:ext uri="{FF2B5EF4-FFF2-40B4-BE49-F238E27FC236}">
                <a16:creationId xmlns:a16="http://schemas.microsoft.com/office/drawing/2014/main" id="{ECDE4F4D-74D8-4EA1-8E29-D99B03D5842C}"/>
              </a:ext>
            </a:extLst>
          </p:cNvPr>
          <p:cNvSpPr/>
          <p:nvPr/>
        </p:nvSpPr>
        <p:spPr>
          <a:xfrm>
            <a:off x="1752600" y="4854389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A0BCFB-5C5E-48DE-B89D-EE3D043A8495}"/>
              </a:ext>
            </a:extLst>
          </p:cNvPr>
          <p:cNvGrpSpPr/>
          <p:nvPr/>
        </p:nvGrpSpPr>
        <p:grpSpPr>
          <a:xfrm>
            <a:off x="571500" y="1806389"/>
            <a:ext cx="2073910" cy="1752600"/>
            <a:chOff x="571500" y="1981200"/>
            <a:chExt cx="2073910" cy="17526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9AC98B2-DCDD-430E-9884-5AA8E95DEEDD}"/>
                </a:ext>
              </a:extLst>
            </p:cNvPr>
            <p:cNvGrpSpPr/>
            <p:nvPr/>
          </p:nvGrpSpPr>
          <p:grpSpPr>
            <a:xfrm>
              <a:off x="571500" y="1981200"/>
              <a:ext cx="2073910" cy="1752600"/>
              <a:chOff x="8534400" y="1279527"/>
              <a:chExt cx="2705100" cy="2286004"/>
            </a:xfrm>
          </p:grpSpPr>
          <p:grpSp>
            <p:nvGrpSpPr>
              <p:cNvPr id="109" name="Group 14">
                <a:extLst>
                  <a:ext uri="{FF2B5EF4-FFF2-40B4-BE49-F238E27FC236}">
                    <a16:creationId xmlns:a16="http://schemas.microsoft.com/office/drawing/2014/main" id="{EEFC4D08-A262-4D29-90BA-41D2C9AF2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4288" y="1279527"/>
                <a:ext cx="2335212" cy="2286004"/>
                <a:chOff x="3984" y="960"/>
                <a:chExt cx="1584" cy="1551"/>
              </a:xfrm>
            </p:grpSpPr>
            <p:grpSp>
              <p:nvGrpSpPr>
                <p:cNvPr id="111" name="Group 15">
                  <a:extLst>
                    <a:ext uri="{FF2B5EF4-FFF2-40B4-BE49-F238E27FC236}">
                      <a16:creationId xmlns:a16="http://schemas.microsoft.com/office/drawing/2014/main" id="{4485057A-5F2E-431B-8250-65CDB904DA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84" y="960"/>
                  <a:ext cx="1584" cy="1551"/>
                  <a:chOff x="3744" y="960"/>
                  <a:chExt cx="1584" cy="1551"/>
                </a:xfrm>
              </p:grpSpPr>
              <p:grpSp>
                <p:nvGrpSpPr>
                  <p:cNvPr id="113" name="Group 16">
                    <a:extLst>
                      <a:ext uri="{FF2B5EF4-FFF2-40B4-BE49-F238E27FC236}">
                        <a16:creationId xmlns:a16="http://schemas.microsoft.com/office/drawing/2014/main" id="{DE49A588-943F-47C9-80FE-6E10E19A51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44" y="960"/>
                    <a:ext cx="1584" cy="1551"/>
                    <a:chOff x="3408" y="912"/>
                    <a:chExt cx="1584" cy="1551"/>
                  </a:xfrm>
                </p:grpSpPr>
                <p:grpSp>
                  <p:nvGrpSpPr>
                    <p:cNvPr id="117" name="Group 17">
                      <a:extLst>
                        <a:ext uri="{FF2B5EF4-FFF2-40B4-BE49-F238E27FC236}">
                          <a16:creationId xmlns:a16="http://schemas.microsoft.com/office/drawing/2014/main" id="{DAA0E519-40AF-458C-9B61-16609AFB4A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08" y="912"/>
                      <a:ext cx="1584" cy="1551"/>
                      <a:chOff x="3360" y="1008"/>
                      <a:chExt cx="1584" cy="1551"/>
                    </a:xfrm>
                  </p:grpSpPr>
                  <p:pic>
                    <p:nvPicPr>
                      <p:cNvPr id="121" name="Picture 18">
                        <a:extLst>
                          <a:ext uri="{FF2B5EF4-FFF2-40B4-BE49-F238E27FC236}">
                            <a16:creationId xmlns:a16="http://schemas.microsoft.com/office/drawing/2014/main" id="{7EB5F4C3-6A98-4638-B4ED-DDCCE2136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 cstate="print"/>
                      <a:srcRect r="73026"/>
                      <a:stretch>
                        <a:fillRect/>
                      </a:stretch>
                    </p:blipFill>
                    <p:spPr bwMode="auto">
                      <a:xfrm>
                        <a:off x="3360" y="1008"/>
                        <a:ext cx="768" cy="15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22" name="Picture 19">
                        <a:extLst>
                          <a:ext uri="{FF2B5EF4-FFF2-40B4-BE49-F238E27FC236}">
                            <a16:creationId xmlns:a16="http://schemas.microsoft.com/office/drawing/2014/main" id="{65860E21-0F99-4FCA-8511-EF165195AC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 cstate="print"/>
                      <a:srcRect l="72498" r="-1158"/>
                      <a:stretch>
                        <a:fillRect/>
                      </a:stretch>
                    </p:blipFill>
                    <p:spPr bwMode="auto">
                      <a:xfrm>
                        <a:off x="4128" y="1008"/>
                        <a:ext cx="816" cy="15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pic>
                  <p:nvPicPr>
                    <p:cNvPr id="118" name="Picture 20">
                      <a:extLst>
                        <a:ext uri="{FF2B5EF4-FFF2-40B4-BE49-F238E27FC236}">
                          <a16:creationId xmlns:a16="http://schemas.microsoft.com/office/drawing/2014/main" id="{27793855-BE2B-415A-9D25-9FFBA996A0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480" y="1872"/>
                      <a:ext cx="216" cy="1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9" name="Picture 21">
                      <a:extLst>
                        <a:ext uri="{FF2B5EF4-FFF2-40B4-BE49-F238E27FC236}">
                          <a16:creationId xmlns:a16="http://schemas.microsoft.com/office/drawing/2014/main" id="{FFDE3957-D57D-46F8-96A6-31F39EEF57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792" y="2160"/>
                      <a:ext cx="197" cy="17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0" name="Picture 22">
                      <a:extLst>
                        <a:ext uri="{FF2B5EF4-FFF2-40B4-BE49-F238E27FC236}">
                          <a16:creationId xmlns:a16="http://schemas.microsoft.com/office/drawing/2014/main" id="{60520167-6EFF-4430-9AA4-DB30155A92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04" y="2160"/>
                      <a:ext cx="216" cy="1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14" name="Rectangle 23">
                    <a:extLst>
                      <a:ext uri="{FF2B5EF4-FFF2-40B4-BE49-F238E27FC236}">
                        <a16:creationId xmlns:a16="http://schemas.microsoft.com/office/drawing/2014/main" id="{805A829A-9778-4BC0-9C98-86C06EC6B4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2208"/>
                    <a:ext cx="96" cy="144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24">
                    <a:extLst>
                      <a:ext uri="{FF2B5EF4-FFF2-40B4-BE49-F238E27FC236}">
                        <a16:creationId xmlns:a16="http://schemas.microsoft.com/office/drawing/2014/main" id="{E5F3B034-617E-4668-839B-46194E29A6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968"/>
                    <a:ext cx="96" cy="384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25">
                    <a:extLst>
                      <a:ext uri="{FF2B5EF4-FFF2-40B4-BE49-F238E27FC236}">
                        <a16:creationId xmlns:a16="http://schemas.microsoft.com/office/drawing/2014/main" id="{AED274EE-6AAE-4328-81A1-F6CD876D4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968"/>
                    <a:ext cx="528" cy="96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" name="Rectangle 26">
                  <a:extLst>
                    <a:ext uri="{FF2B5EF4-FFF2-40B4-BE49-F238E27FC236}">
                      <a16:creationId xmlns:a16="http://schemas.microsoft.com/office/drawing/2014/main" id="{8789AD27-0804-4D66-BF45-44BD53CCC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112"/>
                  <a:ext cx="144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10" name="Picture 40" descr="TP_tmp.png">
                <a:extLst>
                  <a:ext uri="{FF2B5EF4-FFF2-40B4-BE49-F238E27FC236}">
                    <a16:creationId xmlns:a16="http://schemas.microsoft.com/office/drawing/2014/main" id="{161B90CE-EAEE-4B7F-B3DF-3BB612F410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8534400" y="2193924"/>
                <a:ext cx="228600" cy="283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4" name="Rectangle 23">
              <a:extLst>
                <a:ext uri="{FF2B5EF4-FFF2-40B4-BE49-F238E27FC236}">
                  <a16:creationId xmlns:a16="http://schemas.microsoft.com/office/drawing/2014/main" id="{C5C6001E-16EE-4B04-AF47-175B1781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483" y="3390632"/>
              <a:ext cx="108505" cy="1627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24">
              <a:extLst>
                <a:ext uri="{FF2B5EF4-FFF2-40B4-BE49-F238E27FC236}">
                  <a16:creationId xmlns:a16="http://schemas.microsoft.com/office/drawing/2014/main" id="{9C30B110-9067-4F2F-8FCC-93F09B00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998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25">
              <a:extLst>
                <a:ext uri="{FF2B5EF4-FFF2-40B4-BE49-F238E27FC236}">
                  <a16:creationId xmlns:a16="http://schemas.microsoft.com/office/drawing/2014/main" id="{024EC592-499F-4E1C-8944-90C53680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10" y="3116241"/>
              <a:ext cx="636109" cy="1339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26">
              <a:extLst>
                <a:ext uri="{FF2B5EF4-FFF2-40B4-BE49-F238E27FC236}">
                  <a16:creationId xmlns:a16="http://schemas.microsoft.com/office/drawing/2014/main" id="{7F9BE87B-C360-46CA-828E-F9466C889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711" y="3282154"/>
              <a:ext cx="167520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0FFC9D-ACEA-4ADA-997F-9AF5F418CE19}"/>
              </a:ext>
            </a:extLst>
          </p:cNvPr>
          <p:cNvGrpSpPr/>
          <p:nvPr/>
        </p:nvGrpSpPr>
        <p:grpSpPr>
          <a:xfrm>
            <a:off x="8991600" y="1806389"/>
            <a:ext cx="2219960" cy="1752600"/>
            <a:chOff x="8991600" y="1981200"/>
            <a:chExt cx="2219960" cy="17526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B5D587C-5816-452B-AA71-40BE0315621D}"/>
                </a:ext>
              </a:extLst>
            </p:cNvPr>
            <p:cNvGrpSpPr/>
            <p:nvPr/>
          </p:nvGrpSpPr>
          <p:grpSpPr>
            <a:xfrm>
              <a:off x="8991600" y="1981200"/>
              <a:ext cx="2219960" cy="1752600"/>
              <a:chOff x="8610600" y="2057400"/>
              <a:chExt cx="2895600" cy="2286000"/>
            </a:xfrm>
          </p:grpSpPr>
          <p:grpSp>
            <p:nvGrpSpPr>
              <p:cNvPr id="134" name="Group 4">
                <a:extLst>
                  <a:ext uri="{FF2B5EF4-FFF2-40B4-BE49-F238E27FC236}">
                    <a16:creationId xmlns:a16="http://schemas.microsoft.com/office/drawing/2014/main" id="{BFBF384E-CC18-41C5-B7EC-9E70824844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70988" y="2057400"/>
                <a:ext cx="2335212" cy="2286000"/>
                <a:chOff x="3984" y="2640"/>
                <a:chExt cx="1584" cy="1551"/>
              </a:xfrm>
            </p:grpSpPr>
            <p:grpSp>
              <p:nvGrpSpPr>
                <p:cNvPr id="136" name="Group 5">
                  <a:extLst>
                    <a:ext uri="{FF2B5EF4-FFF2-40B4-BE49-F238E27FC236}">
                      <a16:creationId xmlns:a16="http://schemas.microsoft.com/office/drawing/2014/main" id="{6C118716-505E-4B32-B666-8F29B4DEC1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84" y="2640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43" name="Picture 6">
                    <a:extLst>
                      <a:ext uri="{FF2B5EF4-FFF2-40B4-BE49-F238E27FC236}">
                        <a16:creationId xmlns:a16="http://schemas.microsoft.com/office/drawing/2014/main" id="{E98DFB3B-827A-4352-A3E1-FA26EEE1BE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4" name="Picture 7">
                    <a:extLst>
                      <a:ext uri="{FF2B5EF4-FFF2-40B4-BE49-F238E27FC236}">
                        <a16:creationId xmlns:a16="http://schemas.microsoft.com/office/drawing/2014/main" id="{032DC90B-B866-4AF7-B621-4454459E01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37" name="Picture 8">
                  <a:extLst>
                    <a:ext uri="{FF2B5EF4-FFF2-40B4-BE49-F238E27FC236}">
                      <a16:creationId xmlns:a16="http://schemas.microsoft.com/office/drawing/2014/main" id="{138675F6-4CB0-452A-BD76-8B7D492F92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 cstate="print"/>
                <a:srcRect/>
                <a:stretch>
                  <a:fillRect/>
                </a:stretch>
              </p:blipFill>
              <p:spPr bwMode="auto">
                <a:xfrm>
                  <a:off x="4224" y="3888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8" name="Picture 9">
                  <a:extLst>
                    <a:ext uri="{FF2B5EF4-FFF2-40B4-BE49-F238E27FC236}">
                      <a16:creationId xmlns:a16="http://schemas.microsoft.com/office/drawing/2014/main" id="{A255B6C5-ED38-4CA1-8E21-B35B8F645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4056" y="3744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9" name="Rectangle 10">
                  <a:extLst>
                    <a:ext uri="{FF2B5EF4-FFF2-40B4-BE49-F238E27FC236}">
                      <a16:creationId xmlns:a16="http://schemas.microsoft.com/office/drawing/2014/main" id="{99F065C4-46EF-4493-B3F4-67508C1A2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3936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Rectangle 11">
                  <a:extLst>
                    <a:ext uri="{FF2B5EF4-FFF2-40B4-BE49-F238E27FC236}">
                      <a16:creationId xmlns:a16="http://schemas.microsoft.com/office/drawing/2014/main" id="{BEE07476-8343-4376-B604-597F21A26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6" y="3936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12">
                  <a:extLst>
                    <a:ext uri="{FF2B5EF4-FFF2-40B4-BE49-F238E27FC236}">
                      <a16:creationId xmlns:a16="http://schemas.microsoft.com/office/drawing/2014/main" id="{814AAB3C-FC1F-4007-BAE3-A4BB68AED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364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Rectangle 13">
                  <a:extLst>
                    <a:ext uri="{FF2B5EF4-FFF2-40B4-BE49-F238E27FC236}">
                      <a16:creationId xmlns:a16="http://schemas.microsoft.com/office/drawing/2014/main" id="{EDC07EDC-6460-4CB7-91E3-544DB83AD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364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35" name="Picture 134" descr="TP_tmp.png">
                <a:extLst>
                  <a:ext uri="{FF2B5EF4-FFF2-40B4-BE49-F238E27FC236}">
                    <a16:creationId xmlns:a16="http://schemas.microsoft.com/office/drawing/2014/main" id="{8CDAC409-BA07-4582-985D-E6C191D3617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8610600" y="2895600"/>
                <a:ext cx="381000" cy="435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8" name="Rectangle 10">
              <a:extLst>
                <a:ext uri="{FF2B5EF4-FFF2-40B4-BE49-F238E27FC236}">
                  <a16:creationId xmlns:a16="http://schemas.microsoft.com/office/drawing/2014/main" id="{44222BFE-A97A-4B03-AD7C-9762AD182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988" y="3444871"/>
              <a:ext cx="108505" cy="167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1">
              <a:extLst>
                <a:ext uri="{FF2B5EF4-FFF2-40B4-BE49-F238E27FC236}">
                  <a16:creationId xmlns:a16="http://schemas.microsoft.com/office/drawing/2014/main" id="{21E0CCE5-E2C8-46D9-8F28-1CBC76F14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391" y="3411216"/>
              <a:ext cx="142294" cy="201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2">
              <a:extLst>
                <a:ext uri="{FF2B5EF4-FFF2-40B4-BE49-F238E27FC236}">
                  <a16:creationId xmlns:a16="http://schemas.microsoft.com/office/drawing/2014/main" id="{D430ACCA-2780-47D8-8345-509EC4763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24200"/>
              <a:ext cx="108505" cy="4339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3">
              <a:extLst>
                <a:ext uri="{FF2B5EF4-FFF2-40B4-BE49-F238E27FC236}">
                  <a16:creationId xmlns:a16="http://schemas.microsoft.com/office/drawing/2014/main" id="{356B5646-F3FA-4A2D-B490-4AF1E403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2260" y="3119437"/>
              <a:ext cx="596776" cy="108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412E526-71BF-455A-A1CA-E47D7FD08561}"/>
              </a:ext>
            </a:extLst>
          </p:cNvPr>
          <p:cNvSpPr txBox="1"/>
          <p:nvPr/>
        </p:nvSpPr>
        <p:spPr>
          <a:xfrm>
            <a:off x="8543417" y="6617013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48" grpId="0" animBg="1"/>
      <p:bldP spid="149" grpId="0" animBg="1"/>
      <p:bldP spid="152" grpId="0" animBg="1"/>
      <p:bldP spid="15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65" y="5994994"/>
            <a:ext cx="9378666" cy="460473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Approximate Q-Learning demo -- pacman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2D849-1E94-4E19-9891-41769E1FC4AB}"/>
              </a:ext>
            </a:extLst>
          </p:cNvPr>
          <p:cNvSpPr txBox="1"/>
          <p:nvPr/>
        </p:nvSpPr>
        <p:spPr>
          <a:xfrm>
            <a:off x="8543417" y="6590379"/>
            <a:ext cx="3515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CS188 – Intro to AI, UC Berkeley, ai.berkely.edu</a:t>
            </a:r>
          </a:p>
        </p:txBody>
      </p:sp>
      <p:pic>
        <p:nvPicPr>
          <p:cNvPr id="3" name="Approximate-Qlearning--pacman">
            <a:hlinkClick r:id="" action="ppaction://media"/>
            <a:extLst>
              <a:ext uri="{FF2B5EF4-FFF2-40B4-BE49-F238E27FC236}">
                <a16:creationId xmlns:a16="http://schemas.microsoft.com/office/drawing/2014/main" id="{FAA4AEB5-4176-481C-8646-CFCF82C9D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077" y="48842"/>
            <a:ext cx="9513843" cy="59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9" y="347844"/>
            <a:ext cx="11167433" cy="739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Next Time: More 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007116" y="1370287"/>
            <a:ext cx="99090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Possible Topics:</a:t>
            </a:r>
          </a:p>
          <a:p>
            <a:pPr lvl="2"/>
            <a:endParaRPr lang="en-US" sz="2800" b="1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Credit Assignment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Online Learning vs Offline learning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SARSA vs Q-Learning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Hybrid Approaches: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Temporal Difference (TD) Value Learning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en-US" sz="2400" b="1" dirty="0"/>
              <a:t>Dyna-Q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Partially Observable Markov Decision Processes (POMDPs)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Deep Q-Learning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009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Characteristics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828492" y="1875982"/>
            <a:ext cx="105350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There is no supervisor, only a </a:t>
            </a:r>
            <a:r>
              <a:rPr lang="en-US" sz="3200" i="1" dirty="0"/>
              <a:t>reward</a:t>
            </a:r>
            <a:r>
              <a:rPr lang="en-US" sz="3200" dirty="0"/>
              <a:t>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Feedback is delayed, not instantaneous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Time really matters (sequential, data is not i.i.d. – independent and identically distributed.)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Agent’s actions affect the subsequent data it receives.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5D3C4-D2D3-4B6E-908B-EB47650B8707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2602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36776" y="1709890"/>
            <a:ext cx="10535011" cy="443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Fly stunt maneuvers in a helicopter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Defeat the world champion at Backgammon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Manage an investment portfolio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Control a power station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Make a humanoid robot walk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Play Atari games better than humans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79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939" y="372979"/>
            <a:ext cx="7386118" cy="13369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Examples of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832E-F17A-4825-9548-F36C9A15FAD1}"/>
              </a:ext>
            </a:extLst>
          </p:cNvPr>
          <p:cNvSpPr txBox="1"/>
          <p:nvPr/>
        </p:nvSpPr>
        <p:spPr>
          <a:xfrm>
            <a:off x="984903" y="1848714"/>
            <a:ext cx="105350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RL Course by David Silver – Lecture1: Introduction to Reinforcement Learning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https://www.youtube.com/watch?v=2pWv7GOvuf0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12:25 – 22.00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829EA-E1C0-498B-8B3D-D757107AF923}"/>
              </a:ext>
            </a:extLst>
          </p:cNvPr>
          <p:cNvSpPr txBox="1"/>
          <p:nvPr/>
        </p:nvSpPr>
        <p:spPr>
          <a:xfrm>
            <a:off x="7845426" y="6400297"/>
            <a:ext cx="4110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Credit: </a:t>
            </a:r>
            <a:r>
              <a:rPr lang="en-US" sz="1000" dirty="0"/>
              <a:t>adapted from lecture slides David Silver,  DeepMind, “Introduction to Reinforcement Learning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9302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53" y="447627"/>
            <a:ext cx="8301325" cy="12759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Reinforcement Learning: the basic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168946" y="1886058"/>
            <a:ext cx="101768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Select an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reward, reinforce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If action leads to punishment, avoid that action.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Basically, a computational form of Behaviorism (Pavlov, B. F. Skinner).</a:t>
            </a:r>
          </a:p>
        </p:txBody>
      </p:sp>
    </p:spTree>
    <p:extLst>
      <p:ext uri="{BB962C8B-B14F-4D97-AF65-F5344CB8AC3E}">
        <p14:creationId xmlns:p14="http://schemas.microsoft.com/office/powerpoint/2010/main" val="1648470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2832</Words>
  <Application>Microsoft Office PowerPoint</Application>
  <PresentationFormat>Widescreen</PresentationFormat>
  <Paragraphs>438</Paragraphs>
  <Slides>52</Slides>
  <Notes>6</Notes>
  <HiddenSlides>1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メイリオ</vt:lpstr>
      <vt:lpstr>ＭＳ Ｐゴシック</vt:lpstr>
      <vt:lpstr>Arial</vt:lpstr>
      <vt:lpstr>Calibri</vt:lpstr>
      <vt:lpstr>Cambria Math</vt:lpstr>
      <vt:lpstr>Century Gothic</vt:lpstr>
      <vt:lpstr>Courier New</vt:lpstr>
      <vt:lpstr>Symbol</vt:lpstr>
      <vt:lpstr>Wingdings</vt:lpstr>
      <vt:lpstr>Wingdings 3</vt:lpstr>
      <vt:lpstr>Slice</vt:lpstr>
      <vt:lpstr>Q-Learning (Again!)</vt:lpstr>
      <vt:lpstr>References</vt:lpstr>
      <vt:lpstr>Q-Learning: Talk outline</vt:lpstr>
      <vt:lpstr>Reinforcement Learning</vt:lpstr>
      <vt:lpstr>branches of Machine Learning</vt:lpstr>
      <vt:lpstr>Characteristics of Reinforcement Learning</vt:lpstr>
      <vt:lpstr>Examples of Reinforcement Learning</vt:lpstr>
      <vt:lpstr>Examples of Reinforcement Learning</vt:lpstr>
      <vt:lpstr>Reinforcement Learning: the basic idea</vt:lpstr>
      <vt:lpstr>the Learning framework</vt:lpstr>
      <vt:lpstr>Model-based VS. Model-Free reinforcement learning</vt:lpstr>
      <vt:lpstr>RL Model ≅ (PO)MDP</vt:lpstr>
      <vt:lpstr>Markov decision processes</vt:lpstr>
      <vt:lpstr>Markov decision processes</vt:lpstr>
      <vt:lpstr>Model-Based vs. Model-Free</vt:lpstr>
      <vt:lpstr>Model-Based RL pros and Cons</vt:lpstr>
      <vt:lpstr>Model-Free RL pros and Cons</vt:lpstr>
      <vt:lpstr>Model-free reinforcement learning: Q-Learning</vt:lpstr>
      <vt:lpstr>Q-Learning</vt:lpstr>
      <vt:lpstr>RL is like A game against Nature</vt:lpstr>
      <vt:lpstr>Optimal Quantities</vt:lpstr>
      <vt:lpstr>Recall The Bellman Equations</vt:lpstr>
      <vt:lpstr>The optimal Value utility Equation V*</vt:lpstr>
      <vt:lpstr>The optimal Value utility Equation Q*</vt:lpstr>
      <vt:lpstr>From Value Iteration to Q-Value Iteration</vt:lpstr>
      <vt:lpstr>Q-Learning</vt:lpstr>
      <vt:lpstr>Q-Learning update rule</vt:lpstr>
      <vt:lpstr>Q-Learning algorithm</vt:lpstr>
      <vt:lpstr>Choosing the Action</vt:lpstr>
      <vt:lpstr>choosing an action: exploration vs exploitation</vt:lpstr>
      <vt:lpstr>exploration strategy: ϵ-greedy</vt:lpstr>
      <vt:lpstr>exploration strategy: Boltzmann</vt:lpstr>
      <vt:lpstr>Q-learning Demos</vt:lpstr>
      <vt:lpstr>Q-Learning Example: gridworld</vt:lpstr>
      <vt:lpstr>Video of Q-Learning demo -- Gridworld</vt:lpstr>
      <vt:lpstr>Q-Learning Example: Crawler Robot</vt:lpstr>
      <vt:lpstr>Video 1 of Q-Learning demo -- Crawler</vt:lpstr>
      <vt:lpstr>Video 2 of Q-Learning demo -- Crawler</vt:lpstr>
      <vt:lpstr>Q-Learning Example: discount effect</vt:lpstr>
      <vt:lpstr>Q-Learning Properties</vt:lpstr>
      <vt:lpstr>Approximate Q-Learning</vt:lpstr>
      <vt:lpstr>Generalizing Across States</vt:lpstr>
      <vt:lpstr>Example: Pacman</vt:lpstr>
      <vt:lpstr>Tiny pacman demo 1</vt:lpstr>
      <vt:lpstr>Tiny pacman demo 2</vt:lpstr>
      <vt:lpstr>Tiny pacman demo 3</vt:lpstr>
      <vt:lpstr>Feature-Based Representations</vt:lpstr>
      <vt:lpstr>Linear Value Functions</vt:lpstr>
      <vt:lpstr>Approximate Q-Learning</vt:lpstr>
      <vt:lpstr>Example: Q-Pacman</vt:lpstr>
      <vt:lpstr>Approximate Q-Learning demo -- pacman</vt:lpstr>
      <vt:lpstr>Next Time: More 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Q-Learning and SARSA learning</dc:title>
  <dc:creator>Scott O'Hara</dc:creator>
  <cp:lastModifiedBy>Scott O'Hara</cp:lastModifiedBy>
  <cp:revision>124</cp:revision>
  <dcterms:created xsi:type="dcterms:W3CDTF">2018-11-13T18:22:05Z</dcterms:created>
  <dcterms:modified xsi:type="dcterms:W3CDTF">2018-11-29T00:15:44Z</dcterms:modified>
</cp:coreProperties>
</file>